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75"/>
  </p:notesMasterIdLst>
  <p:sldIdLst>
    <p:sldId id="257" r:id="rId2"/>
    <p:sldId id="260" r:id="rId3"/>
    <p:sldId id="261" r:id="rId4"/>
    <p:sldId id="266" r:id="rId5"/>
    <p:sldId id="267" r:id="rId6"/>
    <p:sldId id="270" r:id="rId7"/>
    <p:sldId id="271" r:id="rId8"/>
    <p:sldId id="272" r:id="rId9"/>
    <p:sldId id="273" r:id="rId10"/>
    <p:sldId id="274" r:id="rId11"/>
    <p:sldId id="276" r:id="rId12"/>
    <p:sldId id="277" r:id="rId13"/>
    <p:sldId id="280" r:id="rId14"/>
    <p:sldId id="281" r:id="rId15"/>
    <p:sldId id="283" r:id="rId16"/>
    <p:sldId id="284" r:id="rId17"/>
    <p:sldId id="285" r:id="rId18"/>
    <p:sldId id="287"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1" r:id="rId41"/>
    <p:sldId id="312" r:id="rId42"/>
    <p:sldId id="313" r:id="rId43"/>
    <p:sldId id="314" r:id="rId44"/>
    <p:sldId id="315" r:id="rId45"/>
    <p:sldId id="316" r:id="rId46"/>
    <p:sldId id="317" r:id="rId47"/>
    <p:sldId id="318" r:id="rId48"/>
    <p:sldId id="319" r:id="rId49"/>
    <p:sldId id="322" r:id="rId50"/>
    <p:sldId id="323" r:id="rId51"/>
    <p:sldId id="324" r:id="rId52"/>
    <p:sldId id="326" r:id="rId53"/>
    <p:sldId id="327" r:id="rId54"/>
    <p:sldId id="328" r:id="rId55"/>
    <p:sldId id="329" r:id="rId56"/>
    <p:sldId id="330" r:id="rId57"/>
    <p:sldId id="331" r:id="rId58"/>
    <p:sldId id="333" r:id="rId59"/>
    <p:sldId id="334" r:id="rId60"/>
    <p:sldId id="335" r:id="rId61"/>
    <p:sldId id="336" r:id="rId62"/>
    <p:sldId id="337" r:id="rId63"/>
    <p:sldId id="338" r:id="rId64"/>
    <p:sldId id="339" r:id="rId65"/>
    <p:sldId id="340" r:id="rId66"/>
    <p:sldId id="341" r:id="rId67"/>
    <p:sldId id="342" r:id="rId68"/>
    <p:sldId id="344" r:id="rId69"/>
    <p:sldId id="352" r:id="rId70"/>
    <p:sldId id="353" r:id="rId71"/>
    <p:sldId id="354" r:id="rId72"/>
    <p:sldId id="355" r:id="rId73"/>
    <p:sldId id="356"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1" d="100"/>
          <a:sy n="91" d="100"/>
        </p:scale>
        <p:origin x="-2112" y="-112"/>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50617283951"/>
          <c:y val="0.0"/>
          <c:w val="0.54783950617284"/>
          <c:h val="0.986111111111111"/>
        </c:manualLayout>
      </c:layout>
      <c:pieChart>
        <c:varyColors val="1"/>
        <c:ser>
          <c:idx val="0"/>
          <c:order val="0"/>
          <c:tx>
            <c:strRef>
              <c:f>Sheet1!$B$1</c:f>
              <c:strCache>
                <c:ptCount val="1"/>
                <c:pt idx="0">
                  <c:v>Sales</c:v>
                </c:pt>
              </c:strCache>
            </c:strRef>
          </c:tx>
          <c:spPr>
            <a:solidFill>
              <a:srgbClr val="92D050"/>
            </a:solidFill>
          </c:spPr>
          <c:dPt>
            <c:idx val="0"/>
            <c:bubble3D val="0"/>
            <c:spPr>
              <a:solidFill>
                <a:schemeClr val="accent6">
                  <a:lumMod val="40000"/>
                  <a:lumOff val="60000"/>
                  <a:alpha val="73000"/>
                </a:schemeClr>
              </a:solidFill>
            </c:spPr>
          </c:dPt>
          <c:dPt>
            <c:idx val="2"/>
            <c:bubble3D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Pt>
          <c:dPt>
            <c:idx val="3"/>
            <c:bubble3D val="0"/>
            <c:spPr>
              <a:pattFill prst="pct60">
                <a:fgClr>
                  <a:schemeClr val="accent2"/>
                </a:fgClr>
                <a:bgClr>
                  <a:schemeClr val="accent4">
                    <a:lumMod val="60000"/>
                    <a:lumOff val="40000"/>
                  </a:schemeClr>
                </a:bgClr>
              </a:pattFill>
            </c:spPr>
          </c:dPt>
          <c:dLbls>
            <c:dLbl>
              <c:idx val="0"/>
              <c:layout>
                <c:manualLayout>
                  <c:x val="-0.141014131046119"/>
                  <c:y val="0.158368843600432"/>
                </c:manualLayout>
              </c:layout>
              <c:tx>
                <c:rich>
                  <a:bodyPr/>
                  <a:lstStyle/>
                  <a:p>
                    <a:r>
                      <a:rPr lang="en-US" sz="2000" b="1" dirty="0" smtClean="0"/>
                      <a:t>WHOLE Grains</a:t>
                    </a:r>
                    <a:endParaRPr lang="en-US" dirty="0"/>
                  </a:p>
                </c:rich>
              </c:tx>
              <c:dLblPos val="bestFit"/>
              <c:showLegendKey val="0"/>
              <c:showVal val="1"/>
              <c:showCatName val="0"/>
              <c:showSerName val="0"/>
              <c:showPercent val="0"/>
              <c:showBubbleSize val="0"/>
            </c:dLbl>
            <c:dLbl>
              <c:idx val="1"/>
              <c:layout>
                <c:manualLayout>
                  <c:x val="-0.0926413104611923"/>
                  <c:y val="-0.355509881117802"/>
                </c:manualLayout>
              </c:layout>
              <c:tx>
                <c:rich>
                  <a:bodyPr/>
                  <a:lstStyle/>
                  <a:p>
                    <a:r>
                      <a:rPr lang="en-US" sz="2000" b="1" dirty="0" smtClean="0"/>
                      <a:t>Vegetables</a:t>
                    </a:r>
                    <a:endParaRPr lang="en-US" dirty="0"/>
                  </a:p>
                </c:rich>
              </c:tx>
              <c:dLblPos val="bestFit"/>
              <c:showLegendKey val="0"/>
              <c:showVal val="1"/>
              <c:showCatName val="0"/>
              <c:showSerName val="0"/>
              <c:showPercent val="0"/>
              <c:showBubbleSize val="0"/>
            </c:dLbl>
            <c:dLbl>
              <c:idx val="2"/>
              <c:layout>
                <c:manualLayout>
                  <c:x val="0.14774653168354"/>
                  <c:y val="-0.105932530492512"/>
                </c:manualLayout>
              </c:layout>
              <c:tx>
                <c:rich>
                  <a:bodyPr/>
                  <a:lstStyle/>
                  <a:p>
                    <a:r>
                      <a:rPr lang="en-US" sz="2000" b="1" dirty="0" smtClean="0"/>
                      <a:t>Fruits</a:t>
                    </a:r>
                    <a:endParaRPr lang="en-US" dirty="0"/>
                  </a:p>
                </c:rich>
              </c:tx>
              <c:dLblPos val="bestFit"/>
              <c:showLegendKey val="0"/>
              <c:showVal val="1"/>
              <c:showCatName val="0"/>
              <c:showSerName val="0"/>
              <c:showPercent val="0"/>
              <c:showBubbleSize val="0"/>
            </c:dLbl>
            <c:dLbl>
              <c:idx val="3"/>
              <c:layout>
                <c:manualLayout>
                  <c:x val="0.113022942444694"/>
                  <c:y val="0.137111702948896"/>
                </c:manualLayout>
              </c:layout>
              <c:tx>
                <c:rich>
                  <a:bodyPr/>
                  <a:lstStyle/>
                  <a:p>
                    <a:r>
                      <a:rPr lang="en-US" sz="2000" b="1" dirty="0" smtClean="0"/>
                      <a:t>Protein</a:t>
                    </a:r>
                    <a:endParaRPr lang="en-US" dirty="0"/>
                  </a:p>
                </c:rich>
              </c:tx>
              <c:dLblPos val="bestFit"/>
              <c:showLegendKey val="0"/>
              <c:showVal val="1"/>
              <c:showCatName val="0"/>
              <c:showSerName val="0"/>
              <c:showPercent val="0"/>
              <c:showBubbleSize val="0"/>
            </c:dLbl>
            <c:spPr>
              <a:solidFill>
                <a:srgbClr val="FF0000"/>
              </a:solidFill>
            </c:spPr>
            <c:txPr>
              <a:bodyPr/>
              <a:lstStyle/>
              <a:p>
                <a:pPr>
                  <a:defRPr sz="2000" b="1"/>
                </a:pPr>
                <a:endParaRPr lang="en-US"/>
              </a:p>
            </c:txPr>
            <c:showLegendKey val="0"/>
            <c:showVal val="0"/>
            <c:showCatName val="0"/>
            <c:showSerName val="0"/>
            <c:showPercent val="0"/>
            <c:showBubbleSize val="0"/>
          </c:dLbls>
          <c:cat>
            <c:strRef>
              <c:f>Sheet1!$A$2:$A$6</c:f>
              <c:strCache>
                <c:ptCount val="4"/>
                <c:pt idx="0">
                  <c:v>GRAIN</c:v>
                </c:pt>
                <c:pt idx="1">
                  <c:v>VEG</c:v>
                </c:pt>
                <c:pt idx="2">
                  <c:v>FRUIT</c:v>
                </c:pt>
                <c:pt idx="3">
                  <c:v>PRO</c:v>
                </c:pt>
              </c:strCache>
            </c:strRef>
          </c:cat>
          <c:val>
            <c:numRef>
              <c:f>Sheet1!$B$2:$B$6</c:f>
              <c:numCache>
                <c:formatCode>General</c:formatCode>
                <c:ptCount val="5"/>
                <c:pt idx="0">
                  <c:v>50.0</c:v>
                </c:pt>
                <c:pt idx="1">
                  <c:v>100.0</c:v>
                </c:pt>
                <c:pt idx="2">
                  <c:v>40.0</c:v>
                </c:pt>
                <c:pt idx="3">
                  <c:v>70.0</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scene3d>
      <a:camera prst="orthographicFront"/>
      <a:lightRig rig="threePt" dir="t"/>
    </a:scene3d>
    <a:sp3d>
      <a:bevelT/>
    </a:sp3d>
  </c:spPr>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0.79464</cdr:x>
      <cdr:y>0.58824</cdr:y>
    </cdr:from>
    <cdr:to>
      <cdr:x>0.98214</cdr:x>
      <cdr:y>0.67647</cdr:y>
    </cdr:to>
    <cdr:sp macro="" textlink="">
      <cdr:nvSpPr>
        <cdr:cNvPr id="3" name="TextBox 2"/>
        <cdr:cNvSpPr txBox="1"/>
      </cdr:nvSpPr>
      <cdr:spPr>
        <a:xfrm xmlns:a="http://schemas.openxmlformats.org/drawingml/2006/main">
          <a:off x="6781800" y="3048000"/>
          <a:ext cx="1600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0.36607</cdr:x>
      <cdr:y>0.25</cdr:y>
    </cdr:from>
    <cdr:to>
      <cdr:x>0.42857</cdr:x>
      <cdr:y>0.32353</cdr:y>
    </cdr:to>
    <cdr:sp macro="" textlink="">
      <cdr:nvSpPr>
        <cdr:cNvPr id="4" name="TextBox 3"/>
        <cdr:cNvSpPr txBox="1"/>
      </cdr:nvSpPr>
      <cdr:spPr>
        <a:xfrm xmlns:a="http://schemas.openxmlformats.org/drawingml/2006/main">
          <a:off x="3124200" y="1295400"/>
          <a:ext cx="533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0.33036</cdr:x>
      <cdr:y>0.23529</cdr:y>
    </cdr:from>
    <cdr:to>
      <cdr:x>0.4375</cdr:x>
      <cdr:y>0.41176</cdr:y>
    </cdr:to>
    <cdr:sp macro="" textlink="">
      <cdr:nvSpPr>
        <cdr:cNvPr id="5" name="TextBox 4"/>
        <cdr:cNvSpPr txBox="1"/>
      </cdr:nvSpPr>
      <cdr:spPr>
        <a:xfrm xmlns:a="http://schemas.openxmlformats.org/drawingml/2006/main">
          <a:off x="2819400" y="1219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smtClean="0"/>
        </a:p>
      </cdr:txBody>
    </cdr:sp>
  </cdr:relSizeAnchor>
  <cdr:relSizeAnchor xmlns:cdr="http://schemas.openxmlformats.org/drawingml/2006/chartDrawing">
    <cdr:from>
      <cdr:x>0.80357</cdr:x>
      <cdr:y>0.14706</cdr:y>
    </cdr:from>
    <cdr:to>
      <cdr:x>0.91071</cdr:x>
      <cdr:y>0.32353</cdr:y>
    </cdr:to>
    <cdr:sp macro="" textlink="">
      <cdr:nvSpPr>
        <cdr:cNvPr id="6" name="TextBox 5"/>
        <cdr:cNvSpPr txBox="1"/>
      </cdr:nvSpPr>
      <cdr:spPr>
        <a:xfrm xmlns:a="http://schemas.openxmlformats.org/drawingml/2006/main">
          <a:off x="6858000" y="762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0.78571</cdr:x>
      <cdr:y>0.11765</cdr:y>
    </cdr:from>
    <cdr:to>
      <cdr:x>0.96429</cdr:x>
      <cdr:y>0.33824</cdr:y>
    </cdr:to>
    <cdr:sp macro="" textlink="">
      <cdr:nvSpPr>
        <cdr:cNvPr id="7" name="TextBox 6"/>
        <cdr:cNvSpPr txBox="1"/>
      </cdr:nvSpPr>
      <cdr:spPr>
        <a:xfrm xmlns:a="http://schemas.openxmlformats.org/drawingml/2006/main">
          <a:off x="6705600" y="609600"/>
          <a:ext cx="1524000" cy="1143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7200" dirty="0">
            <a:solidFill>
              <a:srgbClr val="FFFF00"/>
            </a:solidFill>
          </a:endParaRPr>
        </a:p>
      </cdr:txBody>
    </cdr:sp>
  </cdr:relSizeAnchor>
  <cdr:relSizeAnchor xmlns:cdr="http://schemas.openxmlformats.org/drawingml/2006/chartDrawing">
    <cdr:from>
      <cdr:x>0.39286</cdr:x>
      <cdr:y>0.25</cdr:y>
    </cdr:from>
    <cdr:to>
      <cdr:x>0.68503</cdr:x>
      <cdr:y>0.62062</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352800" y="1295400"/>
          <a:ext cx="2493480" cy="1920406"/>
        </a:xfrm>
        <a:prstGeom xmlns:a="http://schemas.openxmlformats.org/drawingml/2006/main" prst="rect">
          <a:avLst/>
        </a:prstGeom>
      </cdr:spPr>
    </cdr:pic>
  </cdr:relSizeAnchor>
  <cdr:relSizeAnchor xmlns:cdr="http://schemas.openxmlformats.org/drawingml/2006/chartDrawing">
    <cdr:from>
      <cdr:x>0.81725</cdr:x>
      <cdr:y>0.10423</cdr:y>
    </cdr:from>
    <cdr:to>
      <cdr:x>0.91725</cdr:x>
      <cdr:y>0.2807</cdr:y>
    </cdr:to>
    <cdr:sp macro="" textlink="">
      <cdr:nvSpPr>
        <cdr:cNvPr id="2" name="TextBox 1"/>
        <cdr:cNvSpPr txBox="1"/>
      </cdr:nvSpPr>
      <cdr:spPr>
        <a:xfrm xmlns:a="http://schemas.openxmlformats.org/drawingml/2006/main">
          <a:off x="7472947" y="54008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0.77193</cdr:x>
      <cdr:y>0.14706</cdr:y>
    </cdr:from>
    <cdr:to>
      <cdr:x>0.96784</cdr:x>
      <cdr:y>0.32353</cdr:y>
    </cdr:to>
    <cdr:sp macro="" textlink="">
      <cdr:nvSpPr>
        <cdr:cNvPr id="9" name="TextBox 8"/>
        <cdr:cNvSpPr txBox="1"/>
      </cdr:nvSpPr>
      <cdr:spPr>
        <a:xfrm xmlns:a="http://schemas.openxmlformats.org/drawingml/2006/main">
          <a:off x="7058526" y="762000"/>
          <a:ext cx="179136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600" dirty="0" smtClean="0"/>
            <a:t>D</a:t>
          </a:r>
          <a:r>
            <a:rPr lang="en-US" sz="3600" dirty="0" smtClean="0">
              <a:solidFill>
                <a:schemeClr val="tx1"/>
              </a:solidFill>
            </a:rPr>
            <a:t>DAIRY</a:t>
          </a:r>
          <a:endParaRPr lang="en-US" sz="3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25097B-AF53-B54D-A7CC-600C639D6ACB}" type="datetimeFigureOut">
              <a:rPr lang="en-US" smtClean="0"/>
              <a:t>10/10/14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92D58A-8E7B-8B45-9924-3933C7334C54}" type="slidenum">
              <a:rPr lang="en-US" smtClean="0"/>
              <a:t>‹#›</a:t>
            </a:fld>
            <a:endParaRPr lang="en-US"/>
          </a:p>
        </p:txBody>
      </p:sp>
    </p:spTree>
    <p:extLst>
      <p:ext uri="{BB962C8B-B14F-4D97-AF65-F5344CB8AC3E}">
        <p14:creationId xmlns:p14="http://schemas.microsoft.com/office/powerpoint/2010/main" val="22821123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6DE67D-83CF-4005-916E-07714831F930}" type="slidenum">
              <a:rPr lang="en-US" smtClean="0"/>
              <a:t>9</a:t>
            </a:fld>
            <a:endParaRPr lang="en-US" dirty="0"/>
          </a:p>
        </p:txBody>
      </p:sp>
    </p:spTree>
    <p:extLst>
      <p:ext uri="{BB962C8B-B14F-4D97-AF65-F5344CB8AC3E}">
        <p14:creationId xmlns:p14="http://schemas.microsoft.com/office/powerpoint/2010/main" val="268540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754DF-58A5-4CD4-9CB9-4FE0F0B1613A}" type="slidenum">
              <a:rPr lang="en-US" smtClean="0"/>
              <a:t>17</a:t>
            </a:fld>
            <a:endParaRPr lang="en-US" dirty="0"/>
          </a:p>
        </p:txBody>
      </p:sp>
    </p:spTree>
    <p:extLst>
      <p:ext uri="{BB962C8B-B14F-4D97-AF65-F5344CB8AC3E}">
        <p14:creationId xmlns:p14="http://schemas.microsoft.com/office/powerpoint/2010/main" val="178331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17" indent="-285738" eaLnBrk="0" hangingPunct="0">
              <a:defRPr>
                <a:solidFill>
                  <a:schemeClr val="tx1"/>
                </a:solidFill>
                <a:latin typeface="Arial" charset="0"/>
              </a:defRPr>
            </a:lvl2pPr>
            <a:lvl3pPr marL="1142948" indent="-228590" eaLnBrk="0" hangingPunct="0">
              <a:defRPr>
                <a:solidFill>
                  <a:schemeClr val="tx1"/>
                </a:solidFill>
                <a:latin typeface="Arial" charset="0"/>
              </a:defRPr>
            </a:lvl3pPr>
            <a:lvl4pPr marL="1600127" indent="-228590" eaLnBrk="0" hangingPunct="0">
              <a:defRPr>
                <a:solidFill>
                  <a:schemeClr val="tx1"/>
                </a:solidFill>
                <a:latin typeface="Arial" charset="0"/>
              </a:defRPr>
            </a:lvl4pPr>
            <a:lvl5pPr marL="2057307" indent="-228590" eaLnBrk="0" hangingPunct="0">
              <a:defRPr>
                <a:solidFill>
                  <a:schemeClr val="tx1"/>
                </a:solidFill>
                <a:latin typeface="Arial" charset="0"/>
              </a:defRPr>
            </a:lvl5pPr>
            <a:lvl6pPr marL="2514487" indent="-228590" eaLnBrk="0" fontAlgn="base" hangingPunct="0">
              <a:spcBef>
                <a:spcPct val="0"/>
              </a:spcBef>
              <a:spcAft>
                <a:spcPct val="0"/>
              </a:spcAft>
              <a:defRPr>
                <a:solidFill>
                  <a:schemeClr val="tx1"/>
                </a:solidFill>
                <a:latin typeface="Arial" charset="0"/>
              </a:defRPr>
            </a:lvl6pPr>
            <a:lvl7pPr marL="2971666" indent="-228590" eaLnBrk="0" fontAlgn="base" hangingPunct="0">
              <a:spcBef>
                <a:spcPct val="0"/>
              </a:spcBef>
              <a:spcAft>
                <a:spcPct val="0"/>
              </a:spcAft>
              <a:defRPr>
                <a:solidFill>
                  <a:schemeClr val="tx1"/>
                </a:solidFill>
                <a:latin typeface="Arial" charset="0"/>
              </a:defRPr>
            </a:lvl7pPr>
            <a:lvl8pPr marL="3428845" indent="-228590" eaLnBrk="0" fontAlgn="base" hangingPunct="0">
              <a:spcBef>
                <a:spcPct val="0"/>
              </a:spcBef>
              <a:spcAft>
                <a:spcPct val="0"/>
              </a:spcAft>
              <a:defRPr>
                <a:solidFill>
                  <a:schemeClr val="tx1"/>
                </a:solidFill>
                <a:latin typeface="Arial" charset="0"/>
              </a:defRPr>
            </a:lvl8pPr>
            <a:lvl9pPr marL="3886024" indent="-228590" eaLnBrk="0" fontAlgn="base" hangingPunct="0">
              <a:spcBef>
                <a:spcPct val="0"/>
              </a:spcBef>
              <a:spcAft>
                <a:spcPct val="0"/>
              </a:spcAft>
              <a:defRPr>
                <a:solidFill>
                  <a:schemeClr val="tx1"/>
                </a:solidFill>
                <a:latin typeface="Arial" charset="0"/>
              </a:defRPr>
            </a:lvl9pPr>
          </a:lstStyle>
          <a:p>
            <a:pPr eaLnBrk="1" hangingPunct="1"/>
            <a:fld id="{4088D3A3-0DEA-4573-B909-63AB9537C54E}" type="slidenum">
              <a:rPr lang="en-US"/>
              <a:pPr eaLnBrk="1" hangingPunct="1"/>
              <a:t>66</a:t>
            </a:fld>
            <a:endParaRPr lang="en-US" dirty="0"/>
          </a:p>
        </p:txBody>
      </p:sp>
      <p:sp>
        <p:nvSpPr>
          <p:cNvPr id="33795" name="Rectangle 2"/>
          <p:cNvSpPr>
            <a:spLocks noGrp="1" noRot="1" noChangeAspect="1" noChangeArrowheads="1" noTextEdit="1"/>
          </p:cNvSpPr>
          <p:nvPr>
            <p:ph type="sldImg"/>
          </p:nvPr>
        </p:nvSpPr>
        <p:spPr>
          <a:xfrm>
            <a:off x="1144588" y="685800"/>
            <a:ext cx="4572000" cy="3429000"/>
          </a:xfrm>
          <a:ln/>
        </p:spPr>
      </p:sp>
      <p:sp>
        <p:nvSpPr>
          <p:cNvPr id="3379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17" indent="-285738" eaLnBrk="0" hangingPunct="0">
              <a:defRPr>
                <a:solidFill>
                  <a:schemeClr val="tx1"/>
                </a:solidFill>
                <a:latin typeface="Arial" charset="0"/>
              </a:defRPr>
            </a:lvl2pPr>
            <a:lvl3pPr marL="1142948" indent="-228590" eaLnBrk="0" hangingPunct="0">
              <a:defRPr>
                <a:solidFill>
                  <a:schemeClr val="tx1"/>
                </a:solidFill>
                <a:latin typeface="Arial" charset="0"/>
              </a:defRPr>
            </a:lvl3pPr>
            <a:lvl4pPr marL="1600127" indent="-228590" eaLnBrk="0" hangingPunct="0">
              <a:defRPr>
                <a:solidFill>
                  <a:schemeClr val="tx1"/>
                </a:solidFill>
                <a:latin typeface="Arial" charset="0"/>
              </a:defRPr>
            </a:lvl4pPr>
            <a:lvl5pPr marL="2057307" indent="-228590" eaLnBrk="0" hangingPunct="0">
              <a:defRPr>
                <a:solidFill>
                  <a:schemeClr val="tx1"/>
                </a:solidFill>
                <a:latin typeface="Arial" charset="0"/>
              </a:defRPr>
            </a:lvl5pPr>
            <a:lvl6pPr marL="2514487" indent="-228590" eaLnBrk="0" fontAlgn="base" hangingPunct="0">
              <a:spcBef>
                <a:spcPct val="0"/>
              </a:spcBef>
              <a:spcAft>
                <a:spcPct val="0"/>
              </a:spcAft>
              <a:defRPr>
                <a:solidFill>
                  <a:schemeClr val="tx1"/>
                </a:solidFill>
                <a:latin typeface="Arial" charset="0"/>
              </a:defRPr>
            </a:lvl6pPr>
            <a:lvl7pPr marL="2971666" indent="-228590" eaLnBrk="0" fontAlgn="base" hangingPunct="0">
              <a:spcBef>
                <a:spcPct val="0"/>
              </a:spcBef>
              <a:spcAft>
                <a:spcPct val="0"/>
              </a:spcAft>
              <a:defRPr>
                <a:solidFill>
                  <a:schemeClr val="tx1"/>
                </a:solidFill>
                <a:latin typeface="Arial" charset="0"/>
              </a:defRPr>
            </a:lvl7pPr>
            <a:lvl8pPr marL="3428845" indent="-228590" eaLnBrk="0" fontAlgn="base" hangingPunct="0">
              <a:spcBef>
                <a:spcPct val="0"/>
              </a:spcBef>
              <a:spcAft>
                <a:spcPct val="0"/>
              </a:spcAft>
              <a:defRPr>
                <a:solidFill>
                  <a:schemeClr val="tx1"/>
                </a:solidFill>
                <a:latin typeface="Arial" charset="0"/>
              </a:defRPr>
            </a:lvl8pPr>
            <a:lvl9pPr marL="3886024" indent="-228590" eaLnBrk="0" fontAlgn="base" hangingPunct="0">
              <a:spcBef>
                <a:spcPct val="0"/>
              </a:spcBef>
              <a:spcAft>
                <a:spcPct val="0"/>
              </a:spcAft>
              <a:defRPr>
                <a:solidFill>
                  <a:schemeClr val="tx1"/>
                </a:solidFill>
                <a:latin typeface="Arial" charset="0"/>
              </a:defRPr>
            </a:lvl9pPr>
          </a:lstStyle>
          <a:p>
            <a:pPr eaLnBrk="1" hangingPunct="1"/>
            <a:fld id="{4088D3A3-0DEA-4573-B909-63AB9537C54E}" type="slidenum">
              <a:rPr lang="en-US"/>
              <a:pPr eaLnBrk="1" hangingPunct="1"/>
              <a:t>67</a:t>
            </a:fld>
            <a:endParaRPr lang="en-US" dirty="0"/>
          </a:p>
        </p:txBody>
      </p:sp>
      <p:sp>
        <p:nvSpPr>
          <p:cNvPr id="33795" name="Rectangle 2"/>
          <p:cNvSpPr>
            <a:spLocks noGrp="1" noRot="1" noChangeAspect="1" noChangeArrowheads="1" noTextEdit="1"/>
          </p:cNvSpPr>
          <p:nvPr>
            <p:ph type="sldImg"/>
          </p:nvPr>
        </p:nvSpPr>
        <p:spPr>
          <a:xfrm>
            <a:off x="1144588" y="685800"/>
            <a:ext cx="4572000" cy="3429000"/>
          </a:xfrm>
          <a:ln/>
        </p:spPr>
      </p:sp>
      <p:sp>
        <p:nvSpPr>
          <p:cNvPr id="3379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3D4FD4-04B7-1A4B-A8FE-AB0E50561ECF}"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128D7-F5A8-B24C-9C46-D86B3B0D8BAF}"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D4FD4-04B7-1A4B-A8FE-AB0E50561ECF}"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128D7-F5A8-B24C-9C46-D86B3B0D8BAF}"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D4FD4-04B7-1A4B-A8FE-AB0E50561ECF}"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128D7-F5A8-B24C-9C46-D86B3B0D8BAF}"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058E922D-36CE-4761-BF2B-AAA506CA1CEC}" type="slidenum">
              <a:rPr lang="en-US"/>
              <a:pPr>
                <a:defRPr/>
              </a:pPr>
              <a:t>‹#›</a:t>
            </a:fld>
            <a:endParaRPr lang="en-US" dirty="0"/>
          </a:p>
        </p:txBody>
      </p:sp>
    </p:spTree>
    <p:extLst>
      <p:ext uri="{BB962C8B-B14F-4D97-AF65-F5344CB8AC3E}">
        <p14:creationId xmlns:p14="http://schemas.microsoft.com/office/powerpoint/2010/main" val="394290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D4FD4-04B7-1A4B-A8FE-AB0E50561ECF}"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128D7-F5A8-B24C-9C46-D86B3B0D8BAF}"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3D4FD4-04B7-1A4B-A8FE-AB0E50561ECF}"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128D7-F5A8-B24C-9C46-D86B3B0D8BAF}"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3D4FD4-04B7-1A4B-A8FE-AB0E50561ECF}" type="datetimeFigureOut">
              <a:rPr lang="en-US" smtClean="0"/>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128D7-F5A8-B24C-9C46-D86B3B0D8BAF}"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3D4FD4-04B7-1A4B-A8FE-AB0E50561ECF}" type="datetimeFigureOut">
              <a:rPr lang="en-US" smtClean="0"/>
              <a:t>10/10/14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C128D7-F5A8-B24C-9C46-D86B3B0D8BAF}"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3D4FD4-04B7-1A4B-A8FE-AB0E50561ECF}" type="datetimeFigureOut">
              <a:rPr lang="en-US" smtClean="0"/>
              <a:t>10/10/14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C128D7-F5A8-B24C-9C46-D86B3B0D8BAF}"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D4FD4-04B7-1A4B-A8FE-AB0E50561ECF}" type="datetimeFigureOut">
              <a:rPr lang="en-US" smtClean="0"/>
              <a:t>10/10/14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C128D7-F5A8-B24C-9C46-D86B3B0D8BAF}"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D4FD4-04B7-1A4B-A8FE-AB0E50561ECF}" type="datetimeFigureOut">
              <a:rPr lang="en-US" smtClean="0"/>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128D7-F5A8-B24C-9C46-D86B3B0D8BAF}"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D4FD4-04B7-1A4B-A8FE-AB0E50561ECF}" type="datetimeFigureOut">
              <a:rPr lang="en-US" smtClean="0"/>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128D7-F5A8-B24C-9C46-D86B3B0D8BAF}"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D4FD4-04B7-1A4B-A8FE-AB0E50561ECF}" type="datetimeFigureOut">
              <a:rPr lang="en-US" smtClean="0"/>
              <a:t>10/10/14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128D7-F5A8-B24C-9C46-D86B3B0D8BAF}"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feedingphilosophies.com/" TargetMode="Externa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jpeg"/><Relationship Id="rId3" Type="http://schemas.openxmlformats.org/officeDocument/2006/relationships/image" Target="../media/image43.png"/></Relationships>
</file>

<file path=ppt/slides/_rels/slide73.xml.rels><?xml version="1.0" encoding="UTF-8" standalone="yes"?>
<Relationships xmlns="http://schemas.openxmlformats.org/package/2006/relationships"><Relationship Id="rId3" Type="http://schemas.openxmlformats.org/officeDocument/2006/relationships/hyperlink" Target="mailto:melanie@melaniesilverman.com"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www.feedingphilosophies.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0" y="4495800"/>
            <a:ext cx="9144000" cy="2133600"/>
          </a:xfrm>
        </p:spPr>
        <p:txBody>
          <a:bodyPr>
            <a:normAutofit fontScale="90000"/>
          </a:bodyPr>
          <a:lstStyle/>
          <a:p>
            <a:pPr algn="ctr"/>
            <a:r>
              <a:rPr lang="en-US" b="1" dirty="0" smtClean="0">
                <a:solidFill>
                  <a:schemeClr val="tx1"/>
                </a:solidFill>
                <a:latin typeface="Heavy Heap" pitchFamily="2" charset="0"/>
                <a:cs typeface="Estrangelo Edessa" pitchFamily="66" charset="0"/>
              </a:rPr>
              <a:t/>
            </a:r>
            <a:br>
              <a:rPr lang="en-US" b="1" dirty="0" smtClean="0">
                <a:solidFill>
                  <a:schemeClr val="tx1"/>
                </a:solidFill>
                <a:latin typeface="Heavy Heap" pitchFamily="2" charset="0"/>
                <a:cs typeface="Estrangelo Edessa" pitchFamily="66" charset="0"/>
              </a:rPr>
            </a:br>
            <a:r>
              <a:rPr lang="en-US" b="1" dirty="0" smtClean="0">
                <a:solidFill>
                  <a:schemeClr val="tx1"/>
                </a:solidFill>
                <a:latin typeface="Estrangelo Edessa" pitchFamily="66" charset="0"/>
                <a:cs typeface="Estrangelo Edessa" pitchFamily="66" charset="0"/>
              </a:rPr>
              <a:t>Melanie Silverman MS, RD, IBCLC</a:t>
            </a:r>
            <a:br>
              <a:rPr lang="en-US" b="1" dirty="0" smtClean="0">
                <a:solidFill>
                  <a:schemeClr val="tx1"/>
                </a:solidFill>
                <a:latin typeface="Estrangelo Edessa" pitchFamily="66" charset="0"/>
                <a:cs typeface="Estrangelo Edessa" pitchFamily="66" charset="0"/>
              </a:rPr>
            </a:br>
            <a:r>
              <a:rPr lang="en-US" sz="3100" b="1" dirty="0" smtClean="0">
                <a:solidFill>
                  <a:schemeClr val="tx1"/>
                </a:solidFill>
                <a:latin typeface="Estrangelo Edessa" pitchFamily="66" charset="0"/>
                <a:cs typeface="Estrangelo Edessa" pitchFamily="66" charset="0"/>
              </a:rPr>
              <a:t>Registered Dietitian</a:t>
            </a:r>
            <a:br>
              <a:rPr lang="en-US" sz="3100" b="1" dirty="0" smtClean="0">
                <a:solidFill>
                  <a:schemeClr val="tx1"/>
                </a:solidFill>
                <a:latin typeface="Estrangelo Edessa" pitchFamily="66" charset="0"/>
                <a:cs typeface="Estrangelo Edessa" pitchFamily="66" charset="0"/>
              </a:rPr>
            </a:br>
            <a:r>
              <a:rPr lang="en-US" sz="3100" b="1" dirty="0" smtClean="0">
                <a:solidFill>
                  <a:schemeClr val="tx1"/>
                </a:solidFill>
                <a:latin typeface="Estrangelo Edessa" pitchFamily="66" charset="0"/>
                <a:cs typeface="Estrangelo Edessa" pitchFamily="66" charset="0"/>
              </a:rPr>
              <a:t>Lactation Consultant</a:t>
            </a:r>
            <a:r>
              <a:rPr lang="en-US" sz="3100" b="1" dirty="0" smtClean="0">
                <a:latin typeface="Estrangelo Edessa" pitchFamily="66" charset="0"/>
                <a:cs typeface="Estrangelo Edessa" pitchFamily="66" charset="0"/>
              </a:rPr>
              <a:t/>
            </a:r>
            <a:br>
              <a:rPr lang="en-US" sz="3100" b="1" dirty="0" smtClean="0">
                <a:latin typeface="Estrangelo Edessa" pitchFamily="66" charset="0"/>
                <a:cs typeface="Estrangelo Edessa" pitchFamily="66" charset="0"/>
              </a:rPr>
            </a:br>
            <a:endParaRPr lang="en-US" sz="3100" b="1" dirty="0">
              <a:latin typeface="Estrangelo Edessa" pitchFamily="66" charset="0"/>
              <a:cs typeface="Estrangelo Edessa" pitchFamily="66" charset="0"/>
            </a:endParaRPr>
          </a:p>
        </p:txBody>
      </p:sp>
      <p:sp>
        <p:nvSpPr>
          <p:cNvPr id="11" name="Subtitle 10"/>
          <p:cNvSpPr>
            <a:spLocks noGrp="1"/>
          </p:cNvSpPr>
          <p:nvPr>
            <p:ph type="subTitle" idx="1"/>
          </p:nvPr>
        </p:nvSpPr>
        <p:spPr>
          <a:xfrm>
            <a:off x="0" y="457200"/>
            <a:ext cx="9144000" cy="2131339"/>
          </a:xfrm>
        </p:spPr>
        <p:txBody>
          <a:bodyPr>
            <a:noAutofit/>
          </a:bodyPr>
          <a:lstStyle/>
          <a:p>
            <a:pPr algn="ctr"/>
            <a:r>
              <a:rPr lang="en-US" sz="4400" b="1" dirty="0" smtClean="0">
                <a:solidFill>
                  <a:srgbClr val="FFFF00"/>
                </a:solidFill>
              </a:rPr>
              <a:t>Optimal Nutrition In </a:t>
            </a:r>
          </a:p>
          <a:p>
            <a:pPr algn="ctr"/>
            <a:r>
              <a:rPr lang="en-US" sz="4400" b="1" dirty="0" smtClean="0">
                <a:solidFill>
                  <a:srgbClr val="FFFF00"/>
                </a:solidFill>
              </a:rPr>
              <a:t>Prader-Willi Syndrome</a:t>
            </a:r>
          </a:p>
          <a:p>
            <a:pPr algn="ctr"/>
            <a:endParaRPr lang="en-US" sz="4400" b="1" dirty="0">
              <a:solidFill>
                <a:srgbClr val="00B050"/>
              </a:solidFill>
            </a:endParaRPr>
          </a:p>
          <a:p>
            <a:pPr algn="ctr"/>
            <a:r>
              <a:rPr lang="en-US" sz="4400" b="1" dirty="0" smtClean="0">
                <a:solidFill>
                  <a:srgbClr val="00B050"/>
                </a:solidFill>
              </a:rPr>
              <a:t>Vancouver, BC</a:t>
            </a:r>
          </a:p>
          <a:p>
            <a:pPr algn="ctr"/>
            <a:r>
              <a:rPr lang="en-US" sz="4400" b="1" dirty="0" smtClean="0">
                <a:solidFill>
                  <a:srgbClr val="00B050"/>
                </a:solidFill>
              </a:rPr>
              <a:t>October 2015</a:t>
            </a:r>
          </a:p>
          <a:p>
            <a:pPr algn="ctr"/>
            <a:endParaRPr lang="en-US" sz="5400" b="1" spc="30" dirty="0" smtClean="0">
              <a:solidFill>
                <a:srgbClr val="00B050"/>
              </a:solidFill>
            </a:endParaRPr>
          </a:p>
        </p:txBody>
      </p:sp>
      <p:sp>
        <p:nvSpPr>
          <p:cNvPr id="2" name="TextBox 1"/>
          <p:cNvSpPr txBox="1"/>
          <p:nvPr/>
        </p:nvSpPr>
        <p:spPr>
          <a:xfrm>
            <a:off x="-4342824" y="-61460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78757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Fat (Fat)</a:t>
            </a:r>
            <a:endParaRPr lang="en-US" b="1" dirty="0">
              <a:solidFill>
                <a:srgbClr val="FFFF00"/>
              </a:solidFill>
            </a:endParaRPr>
          </a:p>
        </p:txBody>
      </p:sp>
      <p:sp>
        <p:nvSpPr>
          <p:cNvPr id="3" name="Content Placeholder 2"/>
          <p:cNvSpPr>
            <a:spLocks noGrp="1"/>
          </p:cNvSpPr>
          <p:nvPr>
            <p:ph idx="1"/>
          </p:nvPr>
        </p:nvSpPr>
        <p:spPr/>
        <p:txBody>
          <a:bodyPr/>
          <a:lstStyle/>
          <a:p>
            <a:endParaRPr lang="en-US" dirty="0"/>
          </a:p>
        </p:txBody>
      </p:sp>
      <p:pic>
        <p:nvPicPr>
          <p:cNvPr id="7173" name="Picture 5" descr="C:\Users\Melanie\AppData\Local\Microsoft\Windows\Temporary Internet Files\Content.IE5\SXWMS8DS\MP9004487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752600"/>
            <a:ext cx="481076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Melanie\AppData\Local\Microsoft\Windows\Temporary Internet Files\Content.IE5\W8O81YT2\MP9003878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3014929" cy="422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8073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FF00"/>
                </a:solidFill>
              </a:rPr>
              <a:t/>
            </a:r>
            <a:br>
              <a:rPr lang="en-US" dirty="0" smtClean="0">
                <a:solidFill>
                  <a:srgbClr val="FFFF00"/>
                </a:solidFill>
              </a:rPr>
            </a:br>
            <a:r>
              <a:rPr lang="en-US" sz="5300" dirty="0" smtClean="0">
                <a:solidFill>
                  <a:srgbClr val="FFFF00"/>
                </a:solidFill>
              </a:rPr>
              <a:t>Combination Foods</a:t>
            </a:r>
            <a:endParaRPr lang="en-US" sz="5300" dirty="0">
              <a:solidFill>
                <a:srgbClr val="FFFF00"/>
              </a:solidFill>
            </a:endParaRPr>
          </a:p>
        </p:txBody>
      </p:sp>
      <p:sp>
        <p:nvSpPr>
          <p:cNvPr id="3" name="Content Placeholder 2"/>
          <p:cNvSpPr>
            <a:spLocks noGrp="1"/>
          </p:cNvSpPr>
          <p:nvPr>
            <p:ph idx="1"/>
          </p:nvPr>
        </p:nvSpPr>
        <p:spPr/>
        <p:txBody>
          <a:bodyPr/>
          <a:lstStyle/>
          <a:p>
            <a:endParaRPr lang="en-US" dirty="0" smtClean="0"/>
          </a:p>
          <a:p>
            <a:endParaRPr lang="en-US" dirty="0" smtClean="0">
              <a:solidFill>
                <a:srgbClr val="FFFF00"/>
              </a:solidFill>
            </a:endParaRPr>
          </a:p>
          <a:p>
            <a:endParaRPr lang="en-US" dirty="0">
              <a:solidFill>
                <a:srgbClr val="FFFF00"/>
              </a:solidFill>
            </a:endParaRPr>
          </a:p>
          <a:p>
            <a:pPr marL="64008" indent="0">
              <a:buNone/>
            </a:pPr>
            <a:endParaRPr lang="en-US" sz="3200" dirty="0" smtClean="0">
              <a:solidFill>
                <a:srgbClr val="FFFF00"/>
              </a:solidFill>
            </a:endParaRPr>
          </a:p>
        </p:txBody>
      </p:sp>
      <p:sp>
        <p:nvSpPr>
          <p:cNvPr id="5" name="Content Placeholder 4"/>
          <p:cNvSpPr>
            <a:spLocks noGrp="1"/>
          </p:cNvSpPr>
          <p:nvPr>
            <p:ph sz="half" idx="4294967295"/>
          </p:nvPr>
        </p:nvSpPr>
        <p:spPr>
          <a:xfrm>
            <a:off x="152400" y="1722438"/>
            <a:ext cx="8991600" cy="4525962"/>
          </a:xfrm>
        </p:spPr>
        <p:txBody>
          <a:bodyPr>
            <a:normAutofit/>
          </a:bodyPr>
          <a:lstStyle/>
          <a:p>
            <a:endParaRPr lang="en-US" u="sng" dirty="0" smtClean="0"/>
          </a:p>
          <a:p>
            <a:pPr marL="0" indent="0" algn="ctr">
              <a:buNone/>
            </a:pPr>
            <a:r>
              <a:rPr lang="en-US" sz="4000" u="sng" dirty="0" smtClean="0"/>
              <a:t>Eggs</a:t>
            </a:r>
            <a:r>
              <a:rPr lang="en-US" sz="4000" dirty="0" smtClean="0"/>
              <a:t>: PRO, FAT</a:t>
            </a:r>
          </a:p>
          <a:p>
            <a:pPr marL="0" indent="0" algn="ctr">
              <a:buNone/>
            </a:pPr>
            <a:r>
              <a:rPr lang="en-US" sz="4000" u="sng" dirty="0" smtClean="0"/>
              <a:t>Yogurt and Milk</a:t>
            </a:r>
            <a:r>
              <a:rPr lang="en-US" sz="4000" dirty="0" smtClean="0"/>
              <a:t>:  CHO, PRO, FAT</a:t>
            </a:r>
          </a:p>
          <a:p>
            <a:pPr marL="0" indent="0" algn="ctr">
              <a:buNone/>
            </a:pPr>
            <a:r>
              <a:rPr lang="en-US" sz="4000" u="sng" dirty="0" smtClean="0"/>
              <a:t>Nuts and seeds</a:t>
            </a:r>
            <a:r>
              <a:rPr lang="en-US" sz="4000" dirty="0" smtClean="0"/>
              <a:t>:  PRO, FAT</a:t>
            </a:r>
          </a:p>
          <a:p>
            <a:pPr marL="0" indent="0" algn="ctr">
              <a:buNone/>
            </a:pPr>
            <a:r>
              <a:rPr lang="en-US" sz="4000" u="sng" dirty="0" smtClean="0"/>
              <a:t>Beans, Lentils</a:t>
            </a:r>
            <a:r>
              <a:rPr lang="en-US" sz="4000" dirty="0" smtClean="0"/>
              <a:t>:  CHO, PRO, FAT</a:t>
            </a:r>
          </a:p>
          <a:p>
            <a:pPr marL="0" indent="0" algn="ctr">
              <a:buNone/>
            </a:pPr>
            <a:r>
              <a:rPr lang="en-US" sz="4000" u="sng" dirty="0" smtClean="0"/>
              <a:t>Cottage Cheese</a:t>
            </a:r>
            <a:r>
              <a:rPr lang="en-US" sz="4000" dirty="0" smtClean="0"/>
              <a:t>:  PRO, FAT</a:t>
            </a:r>
          </a:p>
          <a:p>
            <a:pPr marL="0" indent="0" algn="ctr">
              <a:buNone/>
            </a:pPr>
            <a:endParaRPr lang="en-US" u="sng" dirty="0" smtClean="0"/>
          </a:p>
          <a:p>
            <a:endParaRPr lang="en-US" dirty="0" smtClean="0"/>
          </a:p>
          <a:p>
            <a:pPr marL="64008" indent="0">
              <a:buNone/>
            </a:pPr>
            <a:endParaRPr lang="en-US" dirty="0"/>
          </a:p>
        </p:txBody>
      </p:sp>
    </p:spTree>
    <p:extLst>
      <p:ext uri="{BB962C8B-B14F-4D97-AF65-F5344CB8AC3E}">
        <p14:creationId xmlns:p14="http://schemas.microsoft.com/office/powerpoint/2010/main" val="15186969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 Do They Do?</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u="sng" dirty="0" smtClean="0"/>
              <a:t>CHO</a:t>
            </a:r>
            <a:r>
              <a:rPr lang="en-US" dirty="0" smtClean="0"/>
              <a:t>: energy and disease protection</a:t>
            </a:r>
          </a:p>
          <a:p>
            <a:endParaRPr lang="en-US" dirty="0"/>
          </a:p>
          <a:p>
            <a:r>
              <a:rPr lang="en-US" u="sng" dirty="0" smtClean="0"/>
              <a:t>PRO</a:t>
            </a:r>
            <a:r>
              <a:rPr lang="en-US" dirty="0" smtClean="0"/>
              <a:t>:  repair cells and make new ones, important for growth, muscles</a:t>
            </a:r>
          </a:p>
          <a:p>
            <a:endParaRPr lang="en-US" dirty="0"/>
          </a:p>
          <a:p>
            <a:r>
              <a:rPr lang="en-US" u="sng" dirty="0" smtClean="0"/>
              <a:t>FAT</a:t>
            </a:r>
            <a:r>
              <a:rPr lang="en-US" dirty="0" smtClean="0"/>
              <a:t>: energy, soft skin, fat soluble vitamin metabolism</a:t>
            </a:r>
            <a:endParaRPr lang="en-US" dirty="0"/>
          </a:p>
        </p:txBody>
      </p:sp>
    </p:spTree>
    <p:extLst>
      <p:ext uri="{BB962C8B-B14F-4D97-AF65-F5344CB8AC3E}">
        <p14:creationId xmlns:p14="http://schemas.microsoft.com/office/powerpoint/2010/main" val="1784199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endParaRPr lang="en-US" dirty="0"/>
          </a:p>
          <a:p>
            <a:endParaRPr lang="en-US" dirty="0" smtClean="0"/>
          </a:p>
          <a:p>
            <a:endParaRPr lang="en-US" dirty="0" smtClean="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1470527" y="145782"/>
            <a:ext cx="6470316" cy="6587870"/>
          </a:xfrm>
          <a:prstGeom prst="rect">
            <a:avLst/>
          </a:prstGeom>
        </p:spPr>
      </p:pic>
    </p:spTree>
    <p:extLst>
      <p:ext uri="{BB962C8B-B14F-4D97-AF65-F5344CB8AC3E}">
        <p14:creationId xmlns:p14="http://schemas.microsoft.com/office/powerpoint/2010/main" val="30533370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369332"/>
          </a:xfrm>
          <a:prstGeom prst="rect">
            <a:avLst/>
          </a:prstGeom>
        </p:spPr>
        <p:txBody>
          <a:bodyPr>
            <a:spAutoFit/>
          </a:bodyPr>
          <a:lstStyle/>
          <a:p>
            <a:endParaRPr lang="en-US" dirty="0"/>
          </a:p>
        </p:txBody>
      </p:sp>
      <p:pic>
        <p:nvPicPr>
          <p:cNvPr id="3" name="Picture 2"/>
          <p:cNvPicPr>
            <a:picLocks noChangeAspect="1"/>
          </p:cNvPicPr>
          <p:nvPr/>
        </p:nvPicPr>
        <p:blipFill>
          <a:blip r:embed="rId2"/>
          <a:stretch>
            <a:fillRect/>
          </a:stretch>
        </p:blipFill>
        <p:spPr>
          <a:xfrm>
            <a:off x="0" y="584200"/>
            <a:ext cx="9144000" cy="5686425"/>
          </a:xfrm>
          <a:prstGeom prst="rect">
            <a:avLst/>
          </a:prstGeom>
        </p:spPr>
      </p:pic>
    </p:spTree>
    <p:extLst>
      <p:ext uri="{BB962C8B-B14F-4D97-AF65-F5344CB8AC3E}">
        <p14:creationId xmlns:p14="http://schemas.microsoft.com/office/powerpoint/2010/main" val="1445151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28235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idx="4294967295"/>
          </p:nvPr>
        </p:nvSpPr>
        <p:spPr>
          <a:xfrm>
            <a:off x="0" y="268288"/>
            <a:ext cx="9144000" cy="1398587"/>
          </a:xfrm>
        </p:spPr>
        <p:txBody>
          <a:bodyPr/>
          <a:lstStyle/>
          <a:p>
            <a:pPr algn="ctr"/>
            <a:r>
              <a:rPr lang="en-US" b="1" dirty="0" smtClean="0">
                <a:solidFill>
                  <a:srgbClr val="FFFF00"/>
                </a:solidFill>
              </a:rPr>
              <a:t>Prader-Willi Food Pyramid</a:t>
            </a:r>
            <a:endParaRPr lang="en-US" b="1" dirty="0">
              <a:solidFill>
                <a:srgbClr val="FFFF00"/>
              </a:solidFill>
            </a:endParaRPr>
          </a:p>
        </p:txBody>
      </p:sp>
    </p:spTree>
    <p:extLst>
      <p:ext uri="{BB962C8B-B14F-4D97-AF65-F5344CB8AC3E}">
        <p14:creationId xmlns:p14="http://schemas.microsoft.com/office/powerpoint/2010/main" val="26442644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1103312"/>
          </a:xfrm>
        </p:spPr>
        <p:txBody>
          <a:bodyPr/>
          <a:lstStyle/>
          <a:p>
            <a:pPr algn="ctr"/>
            <a:r>
              <a:rPr lang="en-US" b="1" dirty="0" smtClean="0">
                <a:solidFill>
                  <a:srgbClr val="FFFF00"/>
                </a:solidFill>
              </a:rPr>
              <a:t>My Plate</a:t>
            </a:r>
            <a:endParaRPr lang="en-US" b="1" dirty="0">
              <a:solidFill>
                <a:srgbClr val="FFFF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371600"/>
            <a:ext cx="6629400" cy="512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948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4520"/>
          </a:xfrm>
        </p:spPr>
        <p:txBody>
          <a:bodyPr>
            <a:normAutofit fontScale="90000"/>
          </a:bodyPr>
          <a:lstStyle/>
          <a:p>
            <a:pPr algn="ctr"/>
            <a:r>
              <a:rPr lang="en-US" dirty="0" smtClean="0">
                <a:solidFill>
                  <a:srgbClr val="FFFF00"/>
                </a:solidFill>
              </a:rPr>
              <a:t> </a:t>
            </a:r>
            <a:br>
              <a:rPr lang="en-US" dirty="0" smtClean="0">
                <a:solidFill>
                  <a:srgbClr val="FFFF00"/>
                </a:solidFill>
              </a:rPr>
            </a:br>
            <a:r>
              <a:rPr lang="en-US" sz="6700" dirty="0" smtClean="0">
                <a:solidFill>
                  <a:srgbClr val="FFFF00"/>
                </a:solidFill>
              </a:rPr>
              <a:t>PWS Plate?</a:t>
            </a:r>
            <a:endParaRPr lang="en-US" sz="6700" dirty="0">
              <a:solidFill>
                <a:srgbClr val="FFFF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8194068"/>
              </p:ext>
            </p:extLst>
          </p:nvPr>
        </p:nvGraphicFramePr>
        <p:xfrm>
          <a:off x="0" y="1286042"/>
          <a:ext cx="9144000" cy="5181600"/>
        </p:xfrm>
        <a:graphic>
          <a:graphicData uri="http://schemas.openxmlformats.org/drawingml/2006/chart">
            <c:chart xmlns:c="http://schemas.openxmlformats.org/drawingml/2006/chart" xmlns:r="http://schemas.openxmlformats.org/officeDocument/2006/relationships" r:id="rId3"/>
          </a:graphicData>
        </a:graphic>
      </p:graphicFrame>
      <p:pic>
        <p:nvPicPr>
          <p:cNvPr id="6146" name="Picture 2" descr="C:\Users\Melanie\AppData\Local\Microsoft\Windows\Temporary Internet Files\Content.IE5\S7687CZ2\MP90030583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133600"/>
            <a:ext cx="609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3233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lstStyle/>
          <a:p>
            <a:r>
              <a:rPr lang="en-US" b="1" dirty="0" smtClean="0">
                <a:solidFill>
                  <a:srgbClr val="FFFF00"/>
                </a:solidFill>
              </a:rPr>
              <a:t>GOOD Carbs vs. BAD Carbs</a:t>
            </a:r>
            <a:endParaRPr lang="en-US" b="1" dirty="0">
              <a:solidFill>
                <a:srgbClr val="FFFF00"/>
              </a:solidFill>
            </a:endParaRPr>
          </a:p>
        </p:txBody>
      </p:sp>
      <p:sp>
        <p:nvSpPr>
          <p:cNvPr id="7" name="Text Placeholder 6"/>
          <p:cNvSpPr>
            <a:spLocks noGrp="1"/>
          </p:cNvSpPr>
          <p:nvPr>
            <p:ph type="body" idx="1"/>
          </p:nvPr>
        </p:nvSpPr>
        <p:spPr/>
        <p:txBody>
          <a:bodyPr>
            <a:normAutofit lnSpcReduction="10000"/>
          </a:bodyPr>
          <a:lstStyle/>
          <a:p>
            <a:pPr algn="ctr"/>
            <a:r>
              <a:rPr lang="en-US" sz="3600" dirty="0" smtClean="0"/>
              <a:t>“GOOD”</a:t>
            </a:r>
            <a:endParaRPr lang="en-US" dirty="0"/>
          </a:p>
        </p:txBody>
      </p:sp>
      <p:sp>
        <p:nvSpPr>
          <p:cNvPr id="8" name="Content Placeholder 7"/>
          <p:cNvSpPr>
            <a:spLocks noGrp="1"/>
          </p:cNvSpPr>
          <p:nvPr>
            <p:ph sz="half" idx="2"/>
          </p:nvPr>
        </p:nvSpPr>
        <p:spPr/>
        <p:txBody>
          <a:bodyPr>
            <a:normAutofit lnSpcReduction="10000"/>
          </a:bodyPr>
          <a:lstStyle/>
          <a:p>
            <a:pPr marL="0" indent="0">
              <a:buNone/>
            </a:pPr>
            <a:endParaRPr lang="en-US" dirty="0" smtClean="0"/>
          </a:p>
          <a:p>
            <a:r>
              <a:rPr lang="en-US" sz="2800" b="1" dirty="0" smtClean="0"/>
              <a:t>Vegetables</a:t>
            </a:r>
          </a:p>
          <a:p>
            <a:r>
              <a:rPr lang="en-US" sz="2800" b="1" dirty="0" smtClean="0"/>
              <a:t>Fruits</a:t>
            </a:r>
          </a:p>
          <a:p>
            <a:r>
              <a:rPr lang="en-US" sz="2800" b="1" dirty="0" smtClean="0"/>
              <a:t>Whole grains (&gt;3 grams fiber per serving)</a:t>
            </a:r>
          </a:p>
          <a:p>
            <a:r>
              <a:rPr lang="en-US" sz="2800" b="1" dirty="0" smtClean="0"/>
              <a:t>Beans, Peas, Lentils</a:t>
            </a:r>
          </a:p>
          <a:p>
            <a:r>
              <a:rPr lang="en-US" sz="2800" b="1" dirty="0" smtClean="0"/>
              <a:t>Brown rice</a:t>
            </a:r>
          </a:p>
          <a:p>
            <a:r>
              <a:rPr lang="en-US" sz="2800" b="1" dirty="0" smtClean="0"/>
              <a:t>Quinoa</a:t>
            </a:r>
          </a:p>
          <a:p>
            <a:endParaRPr lang="en-US" b="1" dirty="0" smtClean="0"/>
          </a:p>
          <a:p>
            <a:endParaRPr lang="en-US" dirty="0"/>
          </a:p>
        </p:txBody>
      </p:sp>
      <p:sp>
        <p:nvSpPr>
          <p:cNvPr id="9" name="Text Placeholder 8"/>
          <p:cNvSpPr>
            <a:spLocks noGrp="1"/>
          </p:cNvSpPr>
          <p:nvPr>
            <p:ph type="body" sz="quarter" idx="3"/>
          </p:nvPr>
        </p:nvSpPr>
        <p:spPr/>
        <p:txBody>
          <a:bodyPr>
            <a:noAutofit/>
          </a:bodyPr>
          <a:lstStyle/>
          <a:p>
            <a:pPr algn="ctr"/>
            <a:r>
              <a:rPr lang="en-US" sz="3600" dirty="0" smtClean="0"/>
              <a:t>“BAD”</a:t>
            </a:r>
            <a:endParaRPr lang="en-US" sz="3600" dirty="0"/>
          </a:p>
        </p:txBody>
      </p:sp>
      <p:sp>
        <p:nvSpPr>
          <p:cNvPr id="10" name="Content Placeholder 9"/>
          <p:cNvSpPr>
            <a:spLocks noGrp="1"/>
          </p:cNvSpPr>
          <p:nvPr>
            <p:ph sz="quarter" idx="4"/>
          </p:nvPr>
        </p:nvSpPr>
        <p:spPr/>
        <p:txBody>
          <a:bodyPr>
            <a:normAutofit fontScale="92500" lnSpcReduction="10000"/>
          </a:bodyPr>
          <a:lstStyle/>
          <a:p>
            <a:endParaRPr lang="en-US" dirty="0" smtClean="0"/>
          </a:p>
          <a:p>
            <a:r>
              <a:rPr lang="en-US" dirty="0" smtClean="0"/>
              <a:t>Candy</a:t>
            </a:r>
          </a:p>
          <a:p>
            <a:r>
              <a:rPr lang="en-US" dirty="0" smtClean="0"/>
              <a:t>Cakes</a:t>
            </a:r>
          </a:p>
          <a:p>
            <a:r>
              <a:rPr lang="en-US" dirty="0" smtClean="0"/>
              <a:t>Cookies</a:t>
            </a:r>
          </a:p>
          <a:p>
            <a:r>
              <a:rPr lang="en-US" dirty="0" smtClean="0"/>
              <a:t>Juices</a:t>
            </a:r>
          </a:p>
          <a:p>
            <a:r>
              <a:rPr lang="en-US" dirty="0"/>
              <a:t>M</a:t>
            </a:r>
            <a:r>
              <a:rPr lang="en-US" dirty="0" smtClean="0"/>
              <a:t>uffins</a:t>
            </a:r>
          </a:p>
          <a:p>
            <a:r>
              <a:rPr lang="en-US" dirty="0" smtClean="0"/>
              <a:t>Ice Cream</a:t>
            </a:r>
          </a:p>
          <a:p>
            <a:r>
              <a:rPr lang="en-US" dirty="0" smtClean="0"/>
              <a:t>Donuts</a:t>
            </a:r>
          </a:p>
          <a:p>
            <a:r>
              <a:rPr lang="en-US" dirty="0" smtClean="0"/>
              <a:t>Low fiber crackers</a:t>
            </a:r>
          </a:p>
          <a:p>
            <a:r>
              <a:rPr lang="en-US" dirty="0" smtClean="0"/>
              <a:t>WHITE bread, pasta, rice</a:t>
            </a:r>
          </a:p>
          <a:p>
            <a:endParaRPr lang="en-US" dirty="0" smtClean="0"/>
          </a:p>
          <a:p>
            <a:endParaRPr lang="en-US" dirty="0"/>
          </a:p>
        </p:txBody>
      </p:sp>
    </p:spTree>
    <p:extLst>
      <p:ext uri="{BB962C8B-B14F-4D97-AF65-F5344CB8AC3E}">
        <p14:creationId xmlns:p14="http://schemas.microsoft.com/office/powerpoint/2010/main" val="18915151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Calorie Percentages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EXAMPLE:  1000 calories per day</a:t>
            </a:r>
          </a:p>
          <a:p>
            <a:endParaRPr lang="en-US" dirty="0" smtClean="0"/>
          </a:p>
          <a:p>
            <a:r>
              <a:rPr lang="en-US" dirty="0" smtClean="0"/>
              <a:t>Certain </a:t>
            </a:r>
            <a:r>
              <a:rPr lang="en-US" b="1" u="sng" dirty="0" smtClean="0"/>
              <a:t>PERCENTAGE</a:t>
            </a:r>
            <a:r>
              <a:rPr lang="en-US" dirty="0" smtClean="0"/>
              <a:t> of those calories are carbohydrate, protein and fat.</a:t>
            </a:r>
            <a:endParaRPr lang="en-US" dirty="0"/>
          </a:p>
        </p:txBody>
      </p:sp>
      <p:pic>
        <p:nvPicPr>
          <p:cNvPr id="12292" name="Picture 4" descr="C:\Users\Melanie\AppData\Local\Microsoft\Windows\Temporary Internet Files\Content.IE5\FEIRVS2C\MC90044185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886200"/>
            <a:ext cx="2335849" cy="257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049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5300" dirty="0" smtClean="0"/>
              <a:t>www.melaniesilverman.com</a:t>
            </a:r>
            <a:br>
              <a:rPr lang="en-US" sz="5300" dirty="0" smtClean="0"/>
            </a:br>
            <a:endParaRPr lang="en-US" sz="5300" dirty="0"/>
          </a:p>
        </p:txBody>
      </p:sp>
      <p:sp>
        <p:nvSpPr>
          <p:cNvPr id="8" name="Content Placeholder 7"/>
          <p:cNvSpPr>
            <a:spLocks noGrp="1"/>
          </p:cNvSpPr>
          <p:nvPr>
            <p:ph type="subTitle" idx="1"/>
          </p:nvPr>
        </p:nvSpPr>
        <p:spPr>
          <a:xfrm>
            <a:off x="0" y="4101238"/>
            <a:ext cx="9144000" cy="1984472"/>
          </a:xfrm>
          <a:prstGeom prst="rect">
            <a:avLst/>
          </a:prstGeom>
        </p:spPr>
        <p:txBody>
          <a:bodyPr>
            <a:normAutofit fontScale="70000" lnSpcReduction="20000"/>
          </a:bodyPr>
          <a:lstStyle/>
          <a:p>
            <a:pPr marL="0" indent="0" algn="ctr">
              <a:buNone/>
            </a:pPr>
            <a:endParaRPr lang="en-US" b="1" dirty="0" smtClean="0">
              <a:solidFill>
                <a:schemeClr val="bg1"/>
              </a:solidFill>
            </a:endParaRPr>
          </a:p>
          <a:p>
            <a:pPr marL="0" indent="0" algn="ctr">
              <a:buNone/>
            </a:pPr>
            <a:endParaRPr lang="en-US" b="1" dirty="0" smtClean="0">
              <a:solidFill>
                <a:schemeClr val="bg1"/>
              </a:solidFill>
            </a:endParaRPr>
          </a:p>
          <a:p>
            <a:pPr marL="0" indent="0" algn="ctr">
              <a:buNone/>
            </a:pPr>
            <a:endParaRPr lang="en-US" b="1" dirty="0">
              <a:solidFill>
                <a:schemeClr val="bg1"/>
              </a:solidFill>
            </a:endParaRPr>
          </a:p>
          <a:p>
            <a:pPr marL="0" indent="0" algn="ctr">
              <a:buNone/>
            </a:pPr>
            <a:endParaRPr lang="en-US" b="1" dirty="0" smtClean="0">
              <a:solidFill>
                <a:schemeClr val="bg1"/>
              </a:solidFill>
            </a:endParaRPr>
          </a:p>
          <a:p>
            <a:pPr marL="0" indent="0" algn="ctr">
              <a:buNone/>
            </a:pPr>
            <a:r>
              <a:rPr lang="en-US" b="1" dirty="0" smtClean="0">
                <a:solidFill>
                  <a:schemeClr val="bg1"/>
                </a:solidFill>
              </a:rPr>
              <a:t/>
            </a:r>
            <a:br>
              <a:rPr lang="en-US" b="1" dirty="0" smtClean="0">
                <a:solidFill>
                  <a:schemeClr val="bg1"/>
                </a:solidFill>
              </a:rPr>
            </a:br>
            <a:endParaRPr lang="en-US" b="1" dirty="0" smtClean="0">
              <a:solidFill>
                <a:schemeClr val="bg1"/>
              </a:solidFill>
            </a:endParaRPr>
          </a:p>
          <a:p>
            <a:pPr marL="0" indent="0" algn="ctr">
              <a:buNone/>
            </a:pPr>
            <a:endParaRPr lang="en-US" b="1" dirty="0">
              <a:solidFill>
                <a:schemeClr val="bg1"/>
              </a:solidFill>
              <a:hlinkClick r:id="rId2"/>
            </a:endParaRPr>
          </a:p>
          <a:p>
            <a:pPr marL="0" indent="0" algn="ctr">
              <a:buNone/>
            </a:pPr>
            <a:endParaRPr lang="en-US" u="sng" dirty="0" smtClean="0"/>
          </a:p>
          <a:p>
            <a:pPr marL="0" indent="0" algn="ctr">
              <a:buNone/>
            </a:pPr>
            <a:endParaRPr lang="en-US" u="sng" dirty="0" smtClean="0"/>
          </a:p>
          <a:p>
            <a:pPr marL="0" indent="0" algn="ctr">
              <a:buNone/>
            </a:pPr>
            <a:endParaRPr lang="en-US" u="sng" dirty="0" smtClean="0"/>
          </a:p>
          <a:p>
            <a:pPr marL="0" indent="0" algn="ctr">
              <a:buNone/>
            </a:pPr>
            <a:endParaRPr lang="en-US" u="sng" dirty="0"/>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6903" y="1362513"/>
            <a:ext cx="4826960" cy="263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72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Current Calorie Percentages In America</a:t>
            </a:r>
            <a:endParaRPr lang="en-US" b="1" dirty="0">
              <a:solidFill>
                <a:srgbClr val="FFFF00"/>
              </a:solidFill>
            </a:endParaRPr>
          </a:p>
        </p:txBody>
      </p:sp>
      <p:sp>
        <p:nvSpPr>
          <p:cNvPr id="3" name="Content Placeholder 2"/>
          <p:cNvSpPr>
            <a:spLocks noGrp="1"/>
          </p:cNvSpPr>
          <p:nvPr>
            <p:ph sz="half" idx="1"/>
          </p:nvPr>
        </p:nvSpPr>
        <p:spPr>
          <a:xfrm>
            <a:off x="381000" y="1562100"/>
            <a:ext cx="4419600" cy="4800600"/>
          </a:xfrm>
        </p:spPr>
        <p:txBody>
          <a:bodyPr>
            <a:normAutofit/>
          </a:bodyPr>
          <a:lstStyle/>
          <a:p>
            <a:pPr marL="64008" indent="0">
              <a:buNone/>
            </a:pPr>
            <a:endParaRPr lang="en-US" sz="4800" b="1" dirty="0" smtClean="0"/>
          </a:p>
          <a:p>
            <a:pPr marL="64008" indent="0">
              <a:buNone/>
            </a:pPr>
            <a:r>
              <a:rPr lang="en-US" sz="4800" b="1" dirty="0" smtClean="0"/>
              <a:t>CARBS:  50-70%</a:t>
            </a:r>
          </a:p>
          <a:p>
            <a:pPr marL="64008" indent="0">
              <a:buNone/>
            </a:pPr>
            <a:r>
              <a:rPr lang="en-US" sz="4800" b="1" dirty="0" smtClean="0"/>
              <a:t>PRO:      15-20%</a:t>
            </a:r>
          </a:p>
          <a:p>
            <a:pPr marL="64008" indent="0">
              <a:buNone/>
            </a:pPr>
            <a:r>
              <a:rPr lang="en-US" sz="4800" b="1" dirty="0" smtClean="0"/>
              <a:t>FAT:       30-35%</a:t>
            </a:r>
          </a:p>
          <a:p>
            <a:pPr marL="64008" indent="0">
              <a:buNone/>
            </a:pPr>
            <a:endParaRPr lang="en-US" sz="4800" b="1" dirty="0"/>
          </a:p>
          <a:p>
            <a:pPr marL="64008" indent="0">
              <a:buNone/>
            </a:pPr>
            <a:endParaRPr lang="en-US" sz="4000" dirty="0"/>
          </a:p>
        </p:txBody>
      </p:sp>
      <p:sp>
        <p:nvSpPr>
          <p:cNvPr id="4" name="Content Placeholder 3"/>
          <p:cNvSpPr>
            <a:spLocks noGrp="1"/>
          </p:cNvSpPr>
          <p:nvPr>
            <p:ph sz="half" idx="2"/>
          </p:nvPr>
        </p:nvSpPr>
        <p:spPr>
          <a:xfrm>
            <a:off x="4724400" y="1600200"/>
            <a:ext cx="3962400" cy="5105400"/>
          </a:xfrm>
        </p:spPr>
        <p:txBody>
          <a:bodyPr>
            <a:normAutofit/>
          </a:bodyPr>
          <a:lstStyle/>
          <a:p>
            <a:pPr marL="64008" indent="0" algn="ctr">
              <a:buNone/>
            </a:pPr>
            <a:endParaRPr lang="en-US" sz="1800" dirty="0">
              <a:solidFill>
                <a:srgbClr val="FFFF00"/>
              </a:solidFill>
            </a:endParaRPr>
          </a:p>
        </p:txBody>
      </p:sp>
      <p:pic>
        <p:nvPicPr>
          <p:cNvPr id="11266" name="Picture 2" descr="C:\Users\Melanie\AppData\Local\Microsoft\Windows\Temporary Internet Files\Content.IE5\FEIRVS2C\MP9004484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00599" y="1737895"/>
            <a:ext cx="4221039" cy="462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2959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PWS Research Study</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“A reduced energy intake, well balanced diet improves weight control in children </a:t>
            </a:r>
          </a:p>
          <a:p>
            <a:pPr marL="0" indent="0" algn="ctr">
              <a:buNone/>
            </a:pPr>
            <a:r>
              <a:rPr lang="en-US" dirty="0" smtClean="0"/>
              <a:t>with Prader-Willi Syndrome”</a:t>
            </a:r>
          </a:p>
          <a:p>
            <a:pPr marL="0" indent="0" algn="ctr">
              <a:buNone/>
            </a:pPr>
            <a:r>
              <a:rPr lang="en-US" sz="2200" dirty="0" smtClean="0"/>
              <a:t>J.L. Miller, C.H. Lynn, J. Shuster, D.J. Driscoll, 2012</a:t>
            </a:r>
          </a:p>
          <a:p>
            <a:endParaRPr lang="en-US" dirty="0"/>
          </a:p>
          <a:p>
            <a:r>
              <a:rPr lang="en-US" b="1" dirty="0" smtClean="0">
                <a:solidFill>
                  <a:srgbClr val="FFFF00"/>
                </a:solidFill>
              </a:rPr>
              <a:t>Children ages 2-10  </a:t>
            </a:r>
          </a:p>
          <a:p>
            <a:r>
              <a:rPr lang="en-US" b="1" dirty="0" smtClean="0">
                <a:solidFill>
                  <a:srgbClr val="FFFF00"/>
                </a:solidFill>
              </a:rPr>
              <a:t>45% carbohydrate, 25% protein, 30% fat </a:t>
            </a:r>
            <a:endParaRPr lang="en-US" b="1" dirty="0">
              <a:solidFill>
                <a:srgbClr val="FFFF00"/>
              </a:solidFill>
            </a:endParaRPr>
          </a:p>
          <a:p>
            <a:r>
              <a:rPr lang="en-US" b="1" dirty="0" smtClean="0">
                <a:solidFill>
                  <a:srgbClr val="FFFF00"/>
                </a:solidFill>
              </a:rPr>
              <a:t>20 grams of fiber</a:t>
            </a:r>
          </a:p>
          <a:p>
            <a:r>
              <a:rPr lang="en-US" b="1" dirty="0" smtClean="0">
                <a:solidFill>
                  <a:srgbClr val="FFFF00"/>
                </a:solidFill>
              </a:rPr>
              <a:t>CALORIE CONTROLLED</a:t>
            </a:r>
            <a:endParaRPr lang="en-US" b="1" dirty="0">
              <a:solidFill>
                <a:srgbClr val="FFFF00"/>
              </a:solidFill>
            </a:endParaRPr>
          </a:p>
        </p:txBody>
      </p:sp>
    </p:spTree>
    <p:extLst>
      <p:ext uri="{BB962C8B-B14F-4D97-AF65-F5344CB8AC3E}">
        <p14:creationId xmlns:p14="http://schemas.microsoft.com/office/powerpoint/2010/main" val="10717577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PWS Research Study</a:t>
            </a:r>
            <a:endParaRPr lang="en-US" dirty="0">
              <a:solidFill>
                <a:srgbClr val="FFFF00"/>
              </a:solidFill>
            </a:endParaRPr>
          </a:p>
        </p:txBody>
      </p:sp>
      <p:sp>
        <p:nvSpPr>
          <p:cNvPr id="5" name="Content Placeholder 4"/>
          <p:cNvSpPr>
            <a:spLocks noGrp="1"/>
          </p:cNvSpPr>
          <p:nvPr>
            <p:ph idx="1"/>
          </p:nvPr>
        </p:nvSpPr>
        <p:spPr/>
        <p:txBody>
          <a:bodyPr>
            <a:normAutofit fontScale="55000" lnSpcReduction="20000"/>
          </a:bodyPr>
          <a:lstStyle/>
          <a:p>
            <a:pPr marL="64008" indent="0" algn="ctr">
              <a:buNone/>
            </a:pPr>
            <a:endParaRPr lang="en-US" dirty="0">
              <a:solidFill>
                <a:srgbClr val="FFFF00"/>
              </a:solidFill>
            </a:endParaRPr>
          </a:p>
          <a:p>
            <a:pPr marL="64008" indent="0">
              <a:buNone/>
            </a:pPr>
            <a:r>
              <a:rPr lang="en-US" sz="8000" dirty="0"/>
              <a:t>CARBS:  45</a:t>
            </a:r>
            <a:r>
              <a:rPr lang="en-US" sz="8000" dirty="0" smtClean="0"/>
              <a:t>% </a:t>
            </a:r>
            <a:r>
              <a:rPr lang="en-US" sz="5100" dirty="0" smtClean="0"/>
              <a:t>(less carbs)</a:t>
            </a:r>
            <a:endParaRPr lang="en-US" sz="5100" dirty="0"/>
          </a:p>
          <a:p>
            <a:pPr marL="64008" indent="0">
              <a:buNone/>
            </a:pPr>
            <a:r>
              <a:rPr lang="en-US" sz="8000" dirty="0"/>
              <a:t>PRO:  25</a:t>
            </a:r>
            <a:r>
              <a:rPr lang="en-US" sz="8000" dirty="0" smtClean="0"/>
              <a:t>% </a:t>
            </a:r>
            <a:r>
              <a:rPr lang="en-US" sz="5100" dirty="0" smtClean="0"/>
              <a:t>(more protein)</a:t>
            </a:r>
            <a:endParaRPr lang="en-US" sz="5100" dirty="0"/>
          </a:p>
          <a:p>
            <a:pPr marL="64008" indent="0">
              <a:buNone/>
            </a:pPr>
            <a:r>
              <a:rPr lang="en-US" sz="8000" dirty="0"/>
              <a:t>FAT:  30</a:t>
            </a:r>
            <a:r>
              <a:rPr lang="en-US" sz="8000" dirty="0" smtClean="0"/>
              <a:t>% </a:t>
            </a:r>
            <a:r>
              <a:rPr lang="en-US" sz="5100" dirty="0" smtClean="0"/>
              <a:t>(same fat)</a:t>
            </a:r>
            <a:endParaRPr lang="en-US" sz="5100" dirty="0"/>
          </a:p>
          <a:p>
            <a:pPr marL="64008" indent="0">
              <a:buNone/>
            </a:pPr>
            <a:r>
              <a:rPr lang="en-US" sz="8000" dirty="0"/>
              <a:t>FIBER:  20  grams per </a:t>
            </a:r>
            <a:r>
              <a:rPr lang="en-US" sz="8000" dirty="0" smtClean="0"/>
              <a:t>day </a:t>
            </a:r>
            <a:endParaRPr lang="en-US" sz="8000" dirty="0"/>
          </a:p>
          <a:p>
            <a:pPr marL="64008" indent="0">
              <a:buNone/>
            </a:pPr>
            <a:endParaRPr lang="en-US" dirty="0">
              <a:solidFill>
                <a:srgbClr val="FFFF00"/>
              </a:solidFill>
            </a:endParaRPr>
          </a:p>
          <a:p>
            <a:pPr marL="64008" indent="0">
              <a:buNone/>
            </a:pPr>
            <a:endParaRPr lang="en-US" dirty="0">
              <a:solidFill>
                <a:srgbClr val="FFFF00"/>
              </a:solidFill>
            </a:endParaRPr>
          </a:p>
          <a:p>
            <a:pPr marL="64008" indent="0">
              <a:buNone/>
            </a:pPr>
            <a:r>
              <a:rPr lang="en-US" dirty="0">
                <a:solidFill>
                  <a:srgbClr val="FFFF00"/>
                </a:solidFill>
              </a:rPr>
              <a:t>*Miller, et al.  A reduced-energy intake, well balanced diet improves weight control in children with Prader-Willi syndrome, J Hum Nutr Diet, 2012</a:t>
            </a:r>
          </a:p>
          <a:p>
            <a:endParaRPr lang="en-US" dirty="0"/>
          </a:p>
        </p:txBody>
      </p:sp>
    </p:spTree>
    <p:extLst>
      <p:ext uri="{BB962C8B-B14F-4D97-AF65-F5344CB8AC3E}">
        <p14:creationId xmlns:p14="http://schemas.microsoft.com/office/powerpoint/2010/main" val="21082360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solidFill>
                  <a:srgbClr val="FFFF00"/>
                </a:solidFill>
              </a:rPr>
              <a:t>Comparison</a:t>
            </a:r>
            <a:endParaRPr lang="en-US" sz="6000" dirty="0">
              <a:solidFill>
                <a:srgbClr val="FFFF00"/>
              </a:solidFill>
            </a:endParaRPr>
          </a:p>
        </p:txBody>
      </p:sp>
      <p:sp>
        <p:nvSpPr>
          <p:cNvPr id="5" name="Text Placeholder 4"/>
          <p:cNvSpPr>
            <a:spLocks noGrp="1"/>
          </p:cNvSpPr>
          <p:nvPr>
            <p:ph type="body" idx="1"/>
          </p:nvPr>
        </p:nvSpPr>
        <p:spPr/>
        <p:txBody>
          <a:bodyPr>
            <a:noAutofit/>
          </a:bodyPr>
          <a:lstStyle/>
          <a:p>
            <a:pPr algn="ctr"/>
            <a:r>
              <a:rPr lang="en-US" sz="4000" u="sng" dirty="0" smtClean="0"/>
              <a:t>USDA</a:t>
            </a:r>
            <a:endParaRPr lang="en-US" sz="4000" u="sng" dirty="0"/>
          </a:p>
        </p:txBody>
      </p:sp>
      <p:sp>
        <p:nvSpPr>
          <p:cNvPr id="6" name="Content Placeholder 5"/>
          <p:cNvSpPr>
            <a:spLocks noGrp="1"/>
          </p:cNvSpPr>
          <p:nvPr>
            <p:ph sz="half" idx="2"/>
          </p:nvPr>
        </p:nvSpPr>
        <p:spPr/>
        <p:txBody>
          <a:bodyPr/>
          <a:lstStyle/>
          <a:p>
            <a:pPr marL="64008" indent="0">
              <a:buNone/>
            </a:pPr>
            <a:endParaRPr lang="en-US" b="1" dirty="0" smtClean="0"/>
          </a:p>
          <a:p>
            <a:pPr marL="64008" indent="0" algn="ctr">
              <a:buNone/>
            </a:pPr>
            <a:r>
              <a:rPr lang="en-US" sz="4000" b="1" dirty="0" smtClean="0"/>
              <a:t>CARBS</a:t>
            </a:r>
            <a:r>
              <a:rPr lang="en-US" sz="4000" b="1" dirty="0"/>
              <a:t>:  50-70%</a:t>
            </a:r>
          </a:p>
          <a:p>
            <a:pPr marL="64008" indent="0" algn="ctr">
              <a:buNone/>
            </a:pPr>
            <a:r>
              <a:rPr lang="en-US" sz="4000" b="1" dirty="0"/>
              <a:t>PRO:      15-20%</a:t>
            </a:r>
          </a:p>
          <a:p>
            <a:pPr marL="64008" indent="0" algn="ctr">
              <a:buNone/>
            </a:pPr>
            <a:r>
              <a:rPr lang="en-US" sz="4000" b="1" dirty="0"/>
              <a:t>FAT:       30-35%</a:t>
            </a:r>
          </a:p>
          <a:p>
            <a:endParaRPr lang="en-US" dirty="0"/>
          </a:p>
        </p:txBody>
      </p:sp>
      <p:sp>
        <p:nvSpPr>
          <p:cNvPr id="7" name="Text Placeholder 6"/>
          <p:cNvSpPr>
            <a:spLocks noGrp="1"/>
          </p:cNvSpPr>
          <p:nvPr>
            <p:ph type="body" sz="quarter" idx="3"/>
          </p:nvPr>
        </p:nvSpPr>
        <p:spPr/>
        <p:txBody>
          <a:bodyPr>
            <a:noAutofit/>
          </a:bodyPr>
          <a:lstStyle/>
          <a:p>
            <a:pPr algn="ctr"/>
            <a:r>
              <a:rPr lang="en-US" sz="4000" u="sng" dirty="0" smtClean="0"/>
              <a:t>PWS Study</a:t>
            </a:r>
            <a:endParaRPr lang="en-US" sz="4000" u="sng" dirty="0"/>
          </a:p>
        </p:txBody>
      </p:sp>
      <p:sp>
        <p:nvSpPr>
          <p:cNvPr id="8" name="Content Placeholder 7"/>
          <p:cNvSpPr>
            <a:spLocks noGrp="1"/>
          </p:cNvSpPr>
          <p:nvPr>
            <p:ph sz="quarter" idx="4"/>
          </p:nvPr>
        </p:nvSpPr>
        <p:spPr/>
        <p:txBody>
          <a:bodyPr>
            <a:normAutofit lnSpcReduction="10000"/>
          </a:bodyPr>
          <a:lstStyle/>
          <a:p>
            <a:pPr marL="64008" indent="0">
              <a:buNone/>
            </a:pPr>
            <a:endParaRPr lang="en-US" dirty="0" smtClean="0"/>
          </a:p>
          <a:p>
            <a:pPr marL="64008" indent="0" algn="ctr">
              <a:buNone/>
            </a:pPr>
            <a:r>
              <a:rPr lang="en-US" sz="4000" dirty="0" smtClean="0"/>
              <a:t>CARBS</a:t>
            </a:r>
            <a:r>
              <a:rPr lang="en-US" sz="4000" dirty="0"/>
              <a:t>:  45</a:t>
            </a:r>
            <a:r>
              <a:rPr lang="en-US" sz="4000" dirty="0" smtClean="0"/>
              <a:t>%</a:t>
            </a:r>
            <a:endParaRPr lang="en-US" sz="4000" dirty="0"/>
          </a:p>
          <a:p>
            <a:pPr marL="64008" indent="0" algn="ctr">
              <a:buNone/>
            </a:pPr>
            <a:r>
              <a:rPr lang="en-US" sz="4000" dirty="0"/>
              <a:t>PRO:  25</a:t>
            </a:r>
            <a:r>
              <a:rPr lang="en-US" sz="4000" dirty="0" smtClean="0"/>
              <a:t>%</a:t>
            </a:r>
            <a:endParaRPr lang="en-US" sz="4000" dirty="0"/>
          </a:p>
          <a:p>
            <a:pPr marL="64008" indent="0" algn="ctr">
              <a:buNone/>
            </a:pPr>
            <a:r>
              <a:rPr lang="en-US" sz="4000" dirty="0"/>
              <a:t>FAT:  30</a:t>
            </a:r>
            <a:r>
              <a:rPr lang="en-US" sz="4000" dirty="0" smtClean="0"/>
              <a:t>%</a:t>
            </a:r>
            <a:endParaRPr lang="en-US" sz="4000" dirty="0"/>
          </a:p>
          <a:p>
            <a:pPr marL="64008" indent="0" algn="ctr">
              <a:buNone/>
            </a:pPr>
            <a:r>
              <a:rPr lang="en-US" sz="4000" dirty="0"/>
              <a:t>FIBER:  20  grams per day </a:t>
            </a:r>
          </a:p>
          <a:p>
            <a:pPr algn="ctr"/>
            <a:endParaRPr lang="en-US" sz="4000" dirty="0"/>
          </a:p>
        </p:txBody>
      </p:sp>
    </p:spTree>
    <p:extLst>
      <p:ext uri="{BB962C8B-B14F-4D97-AF65-F5344CB8AC3E}">
        <p14:creationId xmlns:p14="http://schemas.microsoft.com/office/powerpoint/2010/main" val="19616680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FF00"/>
                </a:solidFill>
              </a:rPr>
              <a:t>Results</a:t>
            </a:r>
            <a:endParaRPr lang="en-US" dirty="0">
              <a:solidFill>
                <a:srgbClr val="FFFF00"/>
              </a:solidFill>
            </a:endParaRPr>
          </a:p>
        </p:txBody>
      </p:sp>
      <p:sp>
        <p:nvSpPr>
          <p:cNvPr id="6" name="Content Placeholder 5"/>
          <p:cNvSpPr>
            <a:spLocks noGrp="1"/>
          </p:cNvSpPr>
          <p:nvPr>
            <p:ph idx="1"/>
          </p:nvPr>
        </p:nvSpPr>
        <p:spPr/>
        <p:txBody>
          <a:bodyPr>
            <a:normAutofit lnSpcReduction="10000"/>
          </a:bodyPr>
          <a:lstStyle/>
          <a:p>
            <a:pPr marL="0" indent="0" algn="ctr">
              <a:buNone/>
            </a:pPr>
            <a:r>
              <a:rPr lang="en-US" sz="4400" dirty="0" smtClean="0">
                <a:latin typeface="David" pitchFamily="34" charset="-79"/>
                <a:cs typeface="David" pitchFamily="34" charset="-79"/>
              </a:rPr>
              <a:t> </a:t>
            </a:r>
          </a:p>
          <a:p>
            <a:pPr marL="0" indent="0" algn="ctr">
              <a:buNone/>
            </a:pPr>
            <a:r>
              <a:rPr lang="en-US" sz="4800" u="sng" dirty="0" smtClean="0">
                <a:latin typeface="David" pitchFamily="34" charset="-79"/>
                <a:cs typeface="David" pitchFamily="34" charset="-79"/>
              </a:rPr>
              <a:t>IMPROVES</a:t>
            </a:r>
            <a:r>
              <a:rPr lang="en-US" sz="4800" dirty="0" smtClean="0">
                <a:latin typeface="David" pitchFamily="34" charset="-79"/>
                <a:cs typeface="David" pitchFamily="34" charset="-79"/>
              </a:rPr>
              <a:t> weight and body composition in children with PWS compared to a </a:t>
            </a:r>
          </a:p>
          <a:p>
            <a:pPr marL="0" indent="0" algn="ctr">
              <a:buNone/>
            </a:pPr>
            <a:r>
              <a:rPr lang="en-US" sz="4800" i="1" u="sng" dirty="0" smtClean="0">
                <a:latin typeface="David" pitchFamily="34" charset="-79"/>
                <a:cs typeface="David" pitchFamily="34" charset="-79"/>
              </a:rPr>
              <a:t>simple energy restricted diet</a:t>
            </a:r>
          </a:p>
          <a:p>
            <a:pPr marL="0" indent="0" algn="ctr">
              <a:buNone/>
            </a:pPr>
            <a:r>
              <a:rPr lang="en-US" sz="4800" dirty="0" smtClean="0">
                <a:latin typeface="David" pitchFamily="34" charset="-79"/>
                <a:cs typeface="David" pitchFamily="34" charset="-79"/>
              </a:rPr>
              <a:t>(low fat, high carb)</a:t>
            </a:r>
            <a:endParaRPr lang="en-US" sz="4800" dirty="0">
              <a:latin typeface="David" pitchFamily="34" charset="-79"/>
              <a:cs typeface="David" pitchFamily="34" charset="-79"/>
            </a:endParaRPr>
          </a:p>
        </p:txBody>
      </p:sp>
    </p:spTree>
    <p:extLst>
      <p:ext uri="{BB962C8B-B14F-4D97-AF65-F5344CB8AC3E}">
        <p14:creationId xmlns:p14="http://schemas.microsoft.com/office/powerpoint/2010/main" val="38114043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FFFF00"/>
                </a:solidFill>
              </a:rPr>
              <a:t>Low Carb Diets</a:t>
            </a:r>
            <a:endParaRPr lang="en-US" sz="7200" dirty="0">
              <a:solidFill>
                <a:srgbClr val="FFFF00"/>
              </a:solidFill>
            </a:endParaRPr>
          </a:p>
        </p:txBody>
      </p:sp>
      <p:sp>
        <p:nvSpPr>
          <p:cNvPr id="3" name="Content Placeholder 2"/>
          <p:cNvSpPr>
            <a:spLocks noGrp="1"/>
          </p:cNvSpPr>
          <p:nvPr>
            <p:ph idx="1"/>
          </p:nvPr>
        </p:nvSpPr>
        <p:spPr/>
        <p:txBody>
          <a:bodyPr>
            <a:normAutofit/>
          </a:bodyPr>
          <a:lstStyle/>
          <a:p>
            <a:endParaRPr lang="en-US" dirty="0"/>
          </a:p>
          <a:p>
            <a:endParaRPr lang="en-US" dirty="0" smtClean="0"/>
          </a:p>
          <a:p>
            <a:endParaRPr lang="en-US" dirty="0"/>
          </a:p>
          <a:p>
            <a:endParaRPr lang="en-US" dirty="0"/>
          </a:p>
        </p:txBody>
      </p:sp>
      <p:pic>
        <p:nvPicPr>
          <p:cNvPr id="4" name="Picture 4" descr="C:\Users\Melanie\AppData\Local\Microsoft\Windows\Temporary Internet Files\Content.IE5\SXWMS8DS\MC9001051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9999" y="1417638"/>
            <a:ext cx="2999468" cy="29467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97931" y="4831911"/>
            <a:ext cx="6948136" cy="523220"/>
          </a:xfrm>
          <a:prstGeom prst="rect">
            <a:avLst/>
          </a:prstGeom>
        </p:spPr>
        <p:txBody>
          <a:bodyPr wrap="none">
            <a:spAutoFit/>
          </a:bodyPr>
          <a:lstStyle/>
          <a:p>
            <a:pPr algn="ctr"/>
            <a:r>
              <a:rPr lang="en-US" sz="2800" dirty="0"/>
              <a:t>Low Carb is the trend…but how low do we go?  </a:t>
            </a:r>
          </a:p>
        </p:txBody>
      </p:sp>
    </p:spTree>
    <p:extLst>
      <p:ext uri="{BB962C8B-B14F-4D97-AF65-F5344CB8AC3E}">
        <p14:creationId xmlns:p14="http://schemas.microsoft.com/office/powerpoint/2010/main" val="5374089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Low Carb Diets</a:t>
            </a:r>
            <a:endParaRPr lang="en-US" dirty="0">
              <a:solidFill>
                <a:srgbClr val="FFFF00"/>
              </a:solidFill>
            </a:endParaRPr>
          </a:p>
        </p:txBody>
      </p:sp>
      <p:sp>
        <p:nvSpPr>
          <p:cNvPr id="3" name="Content Placeholder 2"/>
          <p:cNvSpPr>
            <a:spLocks noGrp="1"/>
          </p:cNvSpPr>
          <p:nvPr>
            <p:ph idx="1"/>
          </p:nvPr>
        </p:nvSpPr>
        <p:spPr/>
        <p:txBody>
          <a:bodyPr>
            <a:normAutofit/>
          </a:bodyPr>
          <a:lstStyle/>
          <a:p>
            <a:pPr marL="0" indent="0" algn="ctr">
              <a:buNone/>
            </a:pPr>
            <a:r>
              <a:rPr lang="en-US" dirty="0" smtClean="0"/>
              <a:t>Low Carb is the trend…but how low do we go?  </a:t>
            </a:r>
          </a:p>
          <a:p>
            <a:endParaRPr lang="en-US" dirty="0"/>
          </a:p>
          <a:p>
            <a:endParaRPr lang="en-US" dirty="0" smtClean="0"/>
          </a:p>
          <a:p>
            <a:pPr marL="0" indent="0" algn="ctr">
              <a:buNone/>
            </a:pPr>
            <a:r>
              <a:rPr lang="en-US" sz="8000" dirty="0" smtClean="0"/>
              <a:t>Not sure</a:t>
            </a:r>
            <a:endParaRPr lang="en-US" sz="8000" dirty="0"/>
          </a:p>
          <a:p>
            <a:endParaRPr lang="en-US" dirty="0"/>
          </a:p>
        </p:txBody>
      </p:sp>
    </p:spTree>
    <p:extLst>
      <p:ext uri="{BB962C8B-B14F-4D97-AF65-F5344CB8AC3E}">
        <p14:creationId xmlns:p14="http://schemas.microsoft.com/office/powerpoint/2010/main" val="38041819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“Diets Discussed on Facebook”</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endParaRPr lang="en-US" dirty="0" smtClean="0"/>
          </a:p>
          <a:p>
            <a:r>
              <a:rPr lang="en-US" sz="4400" dirty="0" smtClean="0"/>
              <a:t>Ketogenic</a:t>
            </a:r>
          </a:p>
          <a:p>
            <a:endParaRPr lang="en-US" sz="4400" dirty="0" smtClean="0"/>
          </a:p>
          <a:p>
            <a:r>
              <a:rPr lang="en-US" sz="4400" dirty="0" smtClean="0"/>
              <a:t>Modified Adkins Diet (MAD)</a:t>
            </a:r>
          </a:p>
          <a:p>
            <a:endParaRPr lang="en-US" sz="4400" dirty="0" smtClean="0"/>
          </a:p>
          <a:p>
            <a:r>
              <a:rPr lang="en-US" sz="4400" dirty="0" smtClean="0"/>
              <a:t>Paleo Diet</a:t>
            </a:r>
          </a:p>
          <a:p>
            <a:endParaRPr lang="en-US" dirty="0" smtClean="0"/>
          </a:p>
        </p:txBody>
      </p:sp>
    </p:spTree>
    <p:extLst>
      <p:ext uri="{BB962C8B-B14F-4D97-AF65-F5344CB8AC3E}">
        <p14:creationId xmlns:p14="http://schemas.microsoft.com/office/powerpoint/2010/main" val="13207776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Ketogenic Diet (KD)</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Around since 1920’s for epilepsy (seizures)</a:t>
            </a:r>
          </a:p>
          <a:p>
            <a:pPr marL="0" indent="0">
              <a:buNone/>
            </a:pPr>
            <a:endParaRPr lang="en-US" dirty="0"/>
          </a:p>
          <a:p>
            <a:r>
              <a:rPr lang="en-US" dirty="0" smtClean="0"/>
              <a:t>Mimics starvation </a:t>
            </a:r>
            <a:r>
              <a:rPr lang="en-US" dirty="0" smtClean="0">
                <a:sym typeface="Wingdings"/>
              </a:rPr>
              <a:t> </a:t>
            </a:r>
            <a:r>
              <a:rPr lang="en-US" dirty="0" smtClean="0"/>
              <a:t>Usually carbohydrates for used for energy.  </a:t>
            </a:r>
          </a:p>
          <a:p>
            <a:endParaRPr lang="en-US" dirty="0" smtClean="0"/>
          </a:p>
          <a:p>
            <a:r>
              <a:rPr lang="en-US" dirty="0" smtClean="0"/>
              <a:t>KD </a:t>
            </a:r>
            <a:r>
              <a:rPr lang="en-US" b="1" u="sng" dirty="0" smtClean="0"/>
              <a:t>forces</a:t>
            </a:r>
            <a:r>
              <a:rPr lang="en-US" dirty="0" smtClean="0"/>
              <a:t> fat use because there is limited CHO</a:t>
            </a:r>
          </a:p>
          <a:p>
            <a:pPr marL="0" indent="0">
              <a:buNone/>
            </a:pPr>
            <a:endParaRPr lang="en-US" dirty="0" smtClean="0"/>
          </a:p>
          <a:p>
            <a:pPr marL="0" indent="0">
              <a:buNone/>
            </a:pPr>
            <a:endParaRPr lang="en-US" sz="1400" dirty="0" smtClean="0"/>
          </a:p>
          <a:p>
            <a:pPr marL="0" indent="0">
              <a:buNone/>
            </a:pPr>
            <a:r>
              <a:rPr lang="en-US" sz="1400" dirty="0" smtClean="0"/>
              <a:t>Epilepsy foundation</a:t>
            </a:r>
          </a:p>
          <a:p>
            <a:endParaRPr lang="en-US" dirty="0"/>
          </a:p>
        </p:txBody>
      </p:sp>
    </p:spTree>
    <p:extLst>
      <p:ext uri="{BB962C8B-B14F-4D97-AF65-F5344CB8AC3E}">
        <p14:creationId xmlns:p14="http://schemas.microsoft.com/office/powerpoint/2010/main" val="7054279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Ketogenic Diet (KD)</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r>
              <a:rPr lang="en-US" u="sng" dirty="0" smtClean="0"/>
              <a:t>80% FAT diet</a:t>
            </a:r>
            <a:r>
              <a:rPr lang="en-US" dirty="0" smtClean="0"/>
              <a:t>…the rest carbohydrate and protein.  (4 times as much fat as protein and carbohydrates)</a:t>
            </a:r>
          </a:p>
          <a:p>
            <a:endParaRPr lang="en-US" dirty="0" smtClean="0"/>
          </a:p>
          <a:p>
            <a:r>
              <a:rPr lang="en-US" dirty="0" smtClean="0"/>
              <a:t>Calorie restriction (weight and measure everything to grams)</a:t>
            </a:r>
          </a:p>
          <a:p>
            <a:endParaRPr lang="en-US" dirty="0" smtClean="0"/>
          </a:p>
          <a:p>
            <a:pPr marL="0" indent="0">
              <a:buNone/>
            </a:pPr>
            <a:endParaRPr lang="en-US" sz="1400" dirty="0" smtClean="0"/>
          </a:p>
          <a:p>
            <a:pPr marL="0" indent="0">
              <a:buNone/>
            </a:pPr>
            <a:r>
              <a:rPr lang="en-US" sz="1400" dirty="0" smtClean="0"/>
              <a:t>Epilepsy foundation</a:t>
            </a:r>
          </a:p>
          <a:p>
            <a:endParaRPr lang="en-US" dirty="0"/>
          </a:p>
        </p:txBody>
      </p:sp>
    </p:spTree>
    <p:extLst>
      <p:ext uri="{BB962C8B-B14F-4D97-AF65-F5344CB8AC3E}">
        <p14:creationId xmlns:p14="http://schemas.microsoft.com/office/powerpoint/2010/main" val="21099442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23436"/>
          </a:xfrm>
        </p:spPr>
        <p:txBody>
          <a:bodyPr>
            <a:noAutofit/>
          </a:bodyPr>
          <a:lstStyle/>
          <a:p>
            <a:pPr algn="ctr"/>
            <a:r>
              <a:rPr lang="en-US" sz="3600" dirty="0" smtClean="0">
                <a:solidFill>
                  <a:srgbClr val="FFFF00"/>
                </a:solidFill>
              </a:rPr>
              <a:t/>
            </a:r>
            <a:br>
              <a:rPr lang="en-US" sz="3600" dirty="0" smtClean="0">
                <a:solidFill>
                  <a:srgbClr val="FFFF00"/>
                </a:solidFill>
              </a:rPr>
            </a:br>
            <a:r>
              <a:rPr lang="en-US" sz="5400" dirty="0" smtClean="0">
                <a:solidFill>
                  <a:srgbClr val="FFFF00"/>
                </a:solidFill>
              </a:rPr>
              <a:t>Services I Offer….</a:t>
            </a:r>
            <a:endParaRPr lang="en-US" sz="5400" dirty="0">
              <a:solidFill>
                <a:srgbClr val="FFFF00"/>
              </a:solidFill>
            </a:endParaRPr>
          </a:p>
        </p:txBody>
      </p:sp>
      <p:sp>
        <p:nvSpPr>
          <p:cNvPr id="6" name="Content Placeholder 5"/>
          <p:cNvSpPr>
            <a:spLocks noGrp="1"/>
          </p:cNvSpPr>
          <p:nvPr>
            <p:ph sz="half" idx="1"/>
          </p:nvPr>
        </p:nvSpPr>
        <p:spPr/>
        <p:txBody>
          <a:bodyPr>
            <a:normAutofit/>
          </a:bodyPr>
          <a:lstStyle/>
          <a:p>
            <a:endParaRPr lang="en-US" dirty="0" smtClean="0"/>
          </a:p>
          <a:p>
            <a:endParaRPr lang="en-US" sz="2400" dirty="0" smtClean="0"/>
          </a:p>
          <a:p>
            <a:endParaRPr lang="en-US" dirty="0" smtClean="0"/>
          </a:p>
          <a:p>
            <a:endParaRPr lang="en-US" dirty="0"/>
          </a:p>
        </p:txBody>
      </p:sp>
      <p:sp>
        <p:nvSpPr>
          <p:cNvPr id="8" name="Content Placeholder 7"/>
          <p:cNvSpPr>
            <a:spLocks noGrp="1"/>
          </p:cNvSpPr>
          <p:nvPr>
            <p:ph sz="half" idx="2"/>
          </p:nvPr>
        </p:nvSpPr>
        <p:spPr>
          <a:xfrm>
            <a:off x="609600" y="1722437"/>
            <a:ext cx="8077200" cy="4525963"/>
          </a:xfrm>
        </p:spPr>
        <p:txBody>
          <a:bodyPr>
            <a:normAutofit lnSpcReduction="10000"/>
          </a:bodyPr>
          <a:lstStyle/>
          <a:p>
            <a:r>
              <a:rPr lang="en-US" sz="3200" dirty="0" smtClean="0"/>
              <a:t>Picky </a:t>
            </a:r>
            <a:r>
              <a:rPr lang="en-US" sz="3200" dirty="0"/>
              <a:t>Eaters</a:t>
            </a:r>
          </a:p>
          <a:p>
            <a:r>
              <a:rPr lang="en-US" sz="3200" dirty="0"/>
              <a:t>Poor Weight Gain</a:t>
            </a:r>
          </a:p>
          <a:p>
            <a:r>
              <a:rPr lang="en-US" sz="3200" dirty="0" smtClean="0"/>
              <a:t>Overweight &amp; Obesity</a:t>
            </a:r>
            <a:endParaRPr lang="en-US" sz="3200" dirty="0"/>
          </a:p>
          <a:p>
            <a:r>
              <a:rPr lang="en-US" sz="3200" dirty="0"/>
              <a:t>Food </a:t>
            </a:r>
            <a:r>
              <a:rPr lang="en-US" sz="3200" dirty="0" smtClean="0"/>
              <a:t>Allergies &amp; Intolerances</a:t>
            </a:r>
            <a:endParaRPr lang="en-US" sz="3200" dirty="0"/>
          </a:p>
          <a:p>
            <a:r>
              <a:rPr lang="en-US" sz="3200" dirty="0" smtClean="0"/>
              <a:t>Tube Feedings </a:t>
            </a:r>
            <a:endParaRPr lang="en-US" sz="3200" dirty="0"/>
          </a:p>
          <a:p>
            <a:r>
              <a:rPr lang="en-US" sz="3200" dirty="0" smtClean="0"/>
              <a:t>Breastfeeding</a:t>
            </a:r>
          </a:p>
          <a:p>
            <a:r>
              <a:rPr lang="en-US" sz="3200" dirty="0" smtClean="0"/>
              <a:t>Adult Weight Management:  Intuitive Eating</a:t>
            </a:r>
          </a:p>
          <a:p>
            <a:r>
              <a:rPr lang="en-US" sz="3200" b="1" u="sng" dirty="0" smtClean="0"/>
              <a:t>Prader-Willi Syndrome</a:t>
            </a:r>
            <a:endParaRPr lang="en-US" sz="3200" b="1" u="sng" dirty="0"/>
          </a:p>
          <a:p>
            <a:endParaRPr lang="en-US" sz="3200" dirty="0"/>
          </a:p>
        </p:txBody>
      </p:sp>
    </p:spTree>
    <p:extLst>
      <p:ext uri="{BB962C8B-B14F-4D97-AF65-F5344CB8AC3E}">
        <p14:creationId xmlns:p14="http://schemas.microsoft.com/office/powerpoint/2010/main" val="41958361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Ketogenic Diet (KD)</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smtClean="0"/>
              <a:t>Seizure Relief Results</a:t>
            </a:r>
            <a:r>
              <a:rPr lang="en-US" dirty="0" smtClean="0"/>
              <a:t>:</a:t>
            </a:r>
          </a:p>
          <a:p>
            <a:pPr marL="0" indent="0">
              <a:buNone/>
            </a:pPr>
            <a:endParaRPr lang="en-US" dirty="0" smtClean="0"/>
          </a:p>
          <a:p>
            <a:r>
              <a:rPr lang="en-US" dirty="0" smtClean="0"/>
              <a:t>1/3 become seizure free, 1/3 have reduction in seizures and 1/3 don’t succeed because it is too hard</a:t>
            </a:r>
          </a:p>
          <a:p>
            <a:endParaRPr lang="en-US" dirty="0" smtClean="0"/>
          </a:p>
          <a:p>
            <a:r>
              <a:rPr lang="en-US" dirty="0" smtClean="0"/>
              <a:t>Stay on diet for 2 years and then slowly wean off</a:t>
            </a:r>
          </a:p>
          <a:p>
            <a:endParaRPr lang="en-US" dirty="0" smtClean="0"/>
          </a:p>
          <a:p>
            <a:r>
              <a:rPr lang="en-US" dirty="0" smtClean="0"/>
              <a:t>Multidisciplinary team monitoring is essential</a:t>
            </a:r>
            <a:r>
              <a:rPr lang="en-US" dirty="0"/>
              <a:t> </a:t>
            </a:r>
            <a:r>
              <a:rPr lang="en-US" dirty="0" smtClean="0"/>
              <a:t>with frequent physician visits, anthropometric measures, blood draws, and urine analysis.</a:t>
            </a:r>
          </a:p>
          <a:p>
            <a:pPr marL="0" indent="0">
              <a:buNone/>
            </a:pPr>
            <a:endParaRPr lang="en-US" sz="1400" dirty="0" smtClean="0"/>
          </a:p>
          <a:p>
            <a:pPr marL="0" indent="0">
              <a:buNone/>
            </a:pPr>
            <a:r>
              <a:rPr lang="en-US" sz="1400" dirty="0" smtClean="0"/>
              <a:t>Epilepsy foundation</a:t>
            </a:r>
          </a:p>
          <a:p>
            <a:endParaRPr lang="en-US" dirty="0"/>
          </a:p>
        </p:txBody>
      </p:sp>
    </p:spTree>
    <p:extLst>
      <p:ext uri="{BB962C8B-B14F-4D97-AF65-F5344CB8AC3E}">
        <p14:creationId xmlns:p14="http://schemas.microsoft.com/office/powerpoint/2010/main" val="11971242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Risks/Problems with Ketogenic Diet</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Dehydration</a:t>
            </a:r>
          </a:p>
          <a:p>
            <a:r>
              <a:rPr lang="en-US" dirty="0" smtClean="0"/>
              <a:t>Constipation</a:t>
            </a:r>
          </a:p>
          <a:p>
            <a:r>
              <a:rPr lang="en-US" dirty="0" smtClean="0"/>
              <a:t>Kidney stones/gall stones</a:t>
            </a:r>
          </a:p>
          <a:p>
            <a:r>
              <a:rPr lang="en-US" dirty="0" smtClean="0"/>
              <a:t>Pancreatitis</a:t>
            </a:r>
          </a:p>
          <a:p>
            <a:r>
              <a:rPr lang="en-US" dirty="0" smtClean="0"/>
              <a:t>Decreased bone density</a:t>
            </a:r>
          </a:p>
          <a:p>
            <a:r>
              <a:rPr lang="en-US" dirty="0" smtClean="0"/>
              <a:t>Vitamin/mineral deficiencies</a:t>
            </a:r>
          </a:p>
          <a:p>
            <a:r>
              <a:rPr lang="en-US" dirty="0" smtClean="0"/>
              <a:t>Slowed growth or weight gain</a:t>
            </a:r>
          </a:p>
          <a:p>
            <a:pPr marL="0" indent="0">
              <a:buNone/>
            </a:pPr>
            <a:r>
              <a:rPr lang="en-US" sz="1200" dirty="0" smtClean="0"/>
              <a:t>Source:  Epilepsy Foundation</a:t>
            </a:r>
          </a:p>
        </p:txBody>
      </p:sp>
    </p:spTree>
    <p:extLst>
      <p:ext uri="{BB962C8B-B14F-4D97-AF65-F5344CB8AC3E}">
        <p14:creationId xmlns:p14="http://schemas.microsoft.com/office/powerpoint/2010/main" val="140070876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Modified Atkins Diet (MAD)</a:t>
            </a:r>
            <a:endParaRPr lang="en-US" dirty="0">
              <a:solidFill>
                <a:srgbClr val="FFFF00"/>
              </a:solidFill>
            </a:endParaRPr>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t>Modification of </a:t>
            </a:r>
            <a:r>
              <a:rPr lang="en-US" u="sng" dirty="0" smtClean="0"/>
              <a:t>traditional</a:t>
            </a:r>
            <a:r>
              <a:rPr lang="en-US" dirty="0" smtClean="0"/>
              <a:t> ketogenic diet</a:t>
            </a:r>
          </a:p>
          <a:p>
            <a:endParaRPr lang="en-US" dirty="0" smtClean="0"/>
          </a:p>
          <a:p>
            <a:r>
              <a:rPr lang="en-US" dirty="0" smtClean="0"/>
              <a:t>No need to weigh/measure food</a:t>
            </a:r>
          </a:p>
          <a:p>
            <a:endParaRPr lang="en-US" dirty="0" smtClean="0"/>
          </a:p>
          <a:p>
            <a:r>
              <a:rPr lang="en-US" dirty="0" smtClean="0"/>
              <a:t>No fluid or calorie restriction</a:t>
            </a:r>
          </a:p>
          <a:p>
            <a:endParaRPr lang="en-US" dirty="0"/>
          </a:p>
        </p:txBody>
      </p:sp>
    </p:spTree>
    <p:extLst>
      <p:ext uri="{BB962C8B-B14F-4D97-AF65-F5344CB8AC3E}">
        <p14:creationId xmlns:p14="http://schemas.microsoft.com/office/powerpoint/2010/main" val="33909718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Modified Atkins </a:t>
            </a:r>
            <a:r>
              <a:rPr lang="en-US" dirty="0" smtClean="0">
                <a:solidFill>
                  <a:srgbClr val="FFFF00"/>
                </a:solidFill>
              </a:rPr>
              <a:t>Diet (MAD)</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Fats encouraged and no restriction on protein</a:t>
            </a:r>
          </a:p>
          <a:p>
            <a:endParaRPr lang="en-US" dirty="0" smtClean="0"/>
          </a:p>
          <a:p>
            <a:r>
              <a:rPr lang="en-US" dirty="0" smtClean="0"/>
              <a:t>Carbs are monitored closely</a:t>
            </a:r>
          </a:p>
          <a:p>
            <a:pPr marL="0" indent="0">
              <a:buNone/>
            </a:pPr>
            <a:endParaRPr lang="en-US" dirty="0" smtClean="0"/>
          </a:p>
          <a:p>
            <a:r>
              <a:rPr lang="en-US" dirty="0" smtClean="0"/>
              <a:t>10-20 grams of CHO per day </a:t>
            </a:r>
          </a:p>
          <a:p>
            <a:pPr marL="0" indent="0" algn="ctr">
              <a:buNone/>
            </a:pPr>
            <a:endParaRPr lang="en-US" dirty="0" smtClean="0"/>
          </a:p>
          <a:p>
            <a:pPr marL="0" indent="0" algn="ctr">
              <a:buNone/>
            </a:pPr>
            <a:r>
              <a:rPr lang="en-US" sz="4000" dirty="0" smtClean="0">
                <a:solidFill>
                  <a:schemeClr val="bg2">
                    <a:lumMod val="60000"/>
                    <a:lumOff val="40000"/>
                  </a:schemeClr>
                </a:solidFill>
              </a:rPr>
              <a:t>One slice of bread is 15 grams of CHO</a:t>
            </a:r>
          </a:p>
          <a:p>
            <a:endParaRPr lang="en-US" dirty="0"/>
          </a:p>
        </p:txBody>
      </p:sp>
    </p:spTree>
    <p:extLst>
      <p:ext uri="{BB962C8B-B14F-4D97-AF65-F5344CB8AC3E}">
        <p14:creationId xmlns:p14="http://schemas.microsoft.com/office/powerpoint/2010/main" val="28435192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MAD Diet</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Heavy in </a:t>
            </a:r>
            <a:r>
              <a:rPr lang="en-US" dirty="0"/>
              <a:t>meats, </a:t>
            </a:r>
            <a:r>
              <a:rPr lang="en-US" dirty="0" smtClean="0"/>
              <a:t>chicken, fish, turkey, eggs</a:t>
            </a:r>
            <a:r>
              <a:rPr lang="en-US" dirty="0"/>
              <a:t>, </a:t>
            </a:r>
            <a:r>
              <a:rPr lang="en-US" dirty="0" smtClean="0"/>
              <a:t>cheese, oils, avocado, butter, cream</a:t>
            </a:r>
            <a:endParaRPr lang="en-US" dirty="0"/>
          </a:p>
          <a:p>
            <a:endParaRPr lang="en-US" dirty="0" smtClean="0"/>
          </a:p>
          <a:p>
            <a:r>
              <a:rPr lang="en-US" dirty="0" smtClean="0"/>
              <a:t>Carbohydrates limited to </a:t>
            </a:r>
            <a:r>
              <a:rPr lang="en-US" dirty="0"/>
              <a:t>1 serving </a:t>
            </a:r>
            <a:r>
              <a:rPr lang="en-US" dirty="0" smtClean="0"/>
              <a:t>per </a:t>
            </a:r>
            <a:r>
              <a:rPr lang="en-US" dirty="0"/>
              <a:t>day </a:t>
            </a:r>
          </a:p>
          <a:p>
            <a:endParaRPr lang="en-US" b="1" u="sng" dirty="0" smtClean="0"/>
          </a:p>
          <a:p>
            <a:r>
              <a:rPr lang="en-US" b="1" u="sng" dirty="0" smtClean="0"/>
              <a:t>AVOID</a:t>
            </a:r>
            <a:r>
              <a:rPr lang="en-US" dirty="0"/>
              <a:t>…Starchy vegetables (corn, dried beans, peas, potatoes), breads, crackers, cakes, cookies, juices, cereals, </a:t>
            </a:r>
            <a:r>
              <a:rPr lang="en-US" dirty="0" smtClean="0"/>
              <a:t>&amp; rice</a:t>
            </a:r>
          </a:p>
          <a:p>
            <a:endParaRPr lang="en-US" dirty="0" smtClean="0"/>
          </a:p>
          <a:p>
            <a:endParaRPr lang="en-US" dirty="0"/>
          </a:p>
        </p:txBody>
      </p:sp>
    </p:spTree>
    <p:extLst>
      <p:ext uri="{BB962C8B-B14F-4D97-AF65-F5344CB8AC3E}">
        <p14:creationId xmlns:p14="http://schemas.microsoft.com/office/powerpoint/2010/main" val="410802809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MAD Diet</a:t>
            </a:r>
            <a:endParaRPr lang="en-US" dirty="0">
              <a:solidFill>
                <a:srgbClr val="FFFF00"/>
              </a:solidFill>
            </a:endParaRPr>
          </a:p>
        </p:txBody>
      </p:sp>
      <p:sp>
        <p:nvSpPr>
          <p:cNvPr id="3" name="Content Placeholder 2"/>
          <p:cNvSpPr>
            <a:spLocks noGrp="1"/>
          </p:cNvSpPr>
          <p:nvPr>
            <p:ph idx="1"/>
          </p:nvPr>
        </p:nvSpPr>
        <p:spPr/>
        <p:txBody>
          <a:bodyPr>
            <a:normAutofit/>
          </a:bodyPr>
          <a:lstStyle/>
          <a:p>
            <a:pPr marL="0" indent="0">
              <a:buNone/>
            </a:pPr>
            <a:endParaRPr lang="en-US" b="1" u="sng" dirty="0" smtClean="0"/>
          </a:p>
          <a:p>
            <a:r>
              <a:rPr lang="en-US" b="1" u="sng" dirty="0" smtClean="0"/>
              <a:t>PROBLEMS</a:t>
            </a:r>
            <a:r>
              <a:rPr lang="en-US" dirty="0" smtClean="0"/>
              <a:t>:  lack of variety, very high in fat,  no long term research on health risks</a:t>
            </a:r>
          </a:p>
          <a:p>
            <a:endParaRPr lang="en-US" dirty="0"/>
          </a:p>
          <a:p>
            <a:endParaRPr lang="en-US" dirty="0" smtClean="0"/>
          </a:p>
          <a:p>
            <a:r>
              <a:rPr lang="en-US" i="1" dirty="0" smtClean="0"/>
              <a:t>This diet is easier than traditional </a:t>
            </a:r>
            <a:r>
              <a:rPr lang="en-US" i="1" dirty="0" err="1" smtClean="0"/>
              <a:t>Ketogenic</a:t>
            </a:r>
            <a:r>
              <a:rPr lang="en-US" i="1" dirty="0" smtClean="0"/>
              <a:t> diet for </a:t>
            </a:r>
            <a:r>
              <a:rPr lang="en-US" i="1" u="sng" dirty="0" smtClean="0"/>
              <a:t>seizure control</a:t>
            </a:r>
            <a:endParaRPr lang="en-US" i="1" u="sng" dirty="0"/>
          </a:p>
          <a:p>
            <a:endParaRPr lang="en-US" dirty="0"/>
          </a:p>
        </p:txBody>
      </p:sp>
    </p:spTree>
    <p:extLst>
      <p:ext uri="{BB962C8B-B14F-4D97-AF65-F5344CB8AC3E}">
        <p14:creationId xmlns:p14="http://schemas.microsoft.com/office/powerpoint/2010/main" val="41662406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Paleo Diet</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u="sng" dirty="0" smtClean="0"/>
              <a:t>NO</a:t>
            </a:r>
            <a:r>
              <a:rPr lang="en-US" dirty="0" smtClean="0"/>
              <a:t>:   grains, beans, dairy, vegetable oils, sugar, high fructose corn syrup, artificial sweeteners and highly processed foods</a:t>
            </a:r>
          </a:p>
          <a:p>
            <a:endParaRPr lang="en-US" dirty="0" smtClean="0"/>
          </a:p>
          <a:p>
            <a:r>
              <a:rPr lang="en-US" dirty="0" smtClean="0"/>
              <a:t>Meat from animals the “way nature intended” (cattle fed on grass)</a:t>
            </a:r>
          </a:p>
          <a:p>
            <a:r>
              <a:rPr lang="en-US" dirty="0"/>
              <a:t>F</a:t>
            </a:r>
            <a:r>
              <a:rPr lang="en-US" dirty="0" smtClean="0"/>
              <a:t>ruits &amp; vegetables</a:t>
            </a:r>
            <a:r>
              <a:rPr lang="en-US" dirty="0"/>
              <a:t> </a:t>
            </a:r>
            <a:r>
              <a:rPr lang="en-US" dirty="0" smtClean="0"/>
              <a:t>(but more vegetables)</a:t>
            </a:r>
          </a:p>
          <a:p>
            <a:r>
              <a:rPr lang="en-US" dirty="0"/>
              <a:t>A</a:t>
            </a:r>
            <a:r>
              <a:rPr lang="en-US" dirty="0" smtClean="0"/>
              <a:t>vocado and coconut oil </a:t>
            </a:r>
          </a:p>
          <a:p>
            <a:r>
              <a:rPr lang="en-US" dirty="0"/>
              <a:t>N</a:t>
            </a:r>
            <a:r>
              <a:rPr lang="en-US" dirty="0" smtClean="0"/>
              <a:t>uts ,in moderation</a:t>
            </a:r>
          </a:p>
        </p:txBody>
      </p:sp>
    </p:spTree>
    <p:extLst>
      <p:ext uri="{BB962C8B-B14F-4D97-AF65-F5344CB8AC3E}">
        <p14:creationId xmlns:p14="http://schemas.microsoft.com/office/powerpoint/2010/main" val="339716956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Paleo Diet</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u="sng" dirty="0" smtClean="0"/>
              <a:t>Advantages</a:t>
            </a:r>
            <a:r>
              <a:rPr lang="en-US" b="1" dirty="0" smtClean="0"/>
              <a:t>:  </a:t>
            </a:r>
            <a:r>
              <a:rPr lang="en-US" dirty="0" smtClean="0"/>
              <a:t> “</a:t>
            </a:r>
            <a:r>
              <a:rPr lang="en-US" dirty="0"/>
              <a:t>R</a:t>
            </a:r>
            <a:r>
              <a:rPr lang="en-US" dirty="0" smtClean="0"/>
              <a:t>eal food”</a:t>
            </a:r>
          </a:p>
          <a:p>
            <a:endParaRPr lang="en-US" u="sng" dirty="0"/>
          </a:p>
          <a:p>
            <a:pPr marL="0" indent="0">
              <a:buNone/>
            </a:pPr>
            <a:endParaRPr lang="en-US" u="sng" dirty="0" smtClean="0"/>
          </a:p>
          <a:p>
            <a:r>
              <a:rPr lang="en-US" u="sng" dirty="0" smtClean="0"/>
              <a:t>Disadvantages</a:t>
            </a:r>
            <a:r>
              <a:rPr lang="en-US" dirty="0" smtClean="0"/>
              <a:t>:  </a:t>
            </a:r>
          </a:p>
          <a:p>
            <a:pPr lvl="1"/>
            <a:r>
              <a:rPr lang="en-US" dirty="0" smtClean="0"/>
              <a:t>lack of variety</a:t>
            </a:r>
            <a:endParaRPr lang="en-US" dirty="0"/>
          </a:p>
          <a:p>
            <a:pPr lvl="1"/>
            <a:r>
              <a:rPr lang="en-US" dirty="0" smtClean="0"/>
              <a:t>cost</a:t>
            </a:r>
          </a:p>
          <a:p>
            <a:pPr lvl="1"/>
            <a:r>
              <a:rPr lang="en-US" dirty="0" smtClean="0"/>
              <a:t>adherence</a:t>
            </a:r>
          </a:p>
          <a:p>
            <a:pPr lvl="1"/>
            <a:r>
              <a:rPr lang="en-US" dirty="0" smtClean="0"/>
              <a:t>no documented long term research</a:t>
            </a:r>
            <a:endParaRPr lang="en-US" dirty="0"/>
          </a:p>
        </p:txBody>
      </p:sp>
    </p:spTree>
    <p:extLst>
      <p:ext uri="{BB962C8B-B14F-4D97-AF65-F5344CB8AC3E}">
        <p14:creationId xmlns:p14="http://schemas.microsoft.com/office/powerpoint/2010/main" val="2174012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Risks </a:t>
            </a:r>
            <a:r>
              <a:rPr lang="en-US" dirty="0">
                <a:solidFill>
                  <a:srgbClr val="FFFF00"/>
                </a:solidFill>
              </a:rPr>
              <a:t>O</a:t>
            </a:r>
            <a:r>
              <a:rPr lang="en-US" dirty="0" smtClean="0">
                <a:solidFill>
                  <a:srgbClr val="FFFF00"/>
                </a:solidFill>
              </a:rPr>
              <a:t>f Low Carb </a:t>
            </a:r>
            <a:r>
              <a:rPr lang="en-US" dirty="0">
                <a:solidFill>
                  <a:srgbClr val="FFFF00"/>
                </a:solidFill>
              </a:rPr>
              <a:t>D</a:t>
            </a:r>
            <a:r>
              <a:rPr lang="en-US" dirty="0" smtClean="0">
                <a:solidFill>
                  <a:srgbClr val="FFFF00"/>
                </a:solidFill>
              </a:rPr>
              <a:t>iets in </a:t>
            </a:r>
            <a:r>
              <a:rPr lang="en-US" u="sng" dirty="0" smtClean="0">
                <a:solidFill>
                  <a:srgbClr val="FFFF00"/>
                </a:solidFill>
              </a:rPr>
              <a:t>PWS</a:t>
            </a:r>
            <a:r>
              <a:rPr lang="en-US" dirty="0" smtClean="0">
                <a:solidFill>
                  <a:srgbClr val="FFFF00"/>
                </a:solidFill>
              </a:rPr>
              <a:t>?</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u="sng" dirty="0" smtClean="0"/>
              <a:t>New Thought</a:t>
            </a:r>
            <a:r>
              <a:rPr lang="en-US" dirty="0" smtClean="0"/>
              <a:t>:  Fat is good for the body</a:t>
            </a:r>
          </a:p>
          <a:p>
            <a:pPr marL="0" indent="0">
              <a:buNone/>
            </a:pPr>
            <a:endParaRPr lang="en-US" dirty="0" smtClean="0"/>
          </a:p>
          <a:p>
            <a:pPr algn="ctr"/>
            <a:r>
              <a:rPr lang="en-US" dirty="0" smtClean="0"/>
              <a:t>Between </a:t>
            </a:r>
            <a:r>
              <a:rPr lang="en-US" u="sng" dirty="0" smtClean="0"/>
              <a:t>0 and 45% CHO per day</a:t>
            </a:r>
            <a:r>
              <a:rPr lang="en-US" dirty="0" smtClean="0"/>
              <a:t>, we don’t know.  </a:t>
            </a:r>
            <a:r>
              <a:rPr lang="en-US" dirty="0" smtClean="0">
                <a:solidFill>
                  <a:srgbClr val="FF0000"/>
                </a:solidFill>
              </a:rPr>
              <a:t>(0% is not the answer)</a:t>
            </a:r>
          </a:p>
          <a:p>
            <a:endParaRPr lang="en-US" dirty="0"/>
          </a:p>
          <a:p>
            <a:r>
              <a:rPr lang="en-US" dirty="0" smtClean="0"/>
              <a:t>Prolonged ketosis + Growth hormone=???</a:t>
            </a:r>
          </a:p>
          <a:p>
            <a:endParaRPr lang="en-US" dirty="0"/>
          </a:p>
          <a:p>
            <a:r>
              <a:rPr lang="en-US" u="sng" dirty="0" smtClean="0"/>
              <a:t>Complications</a:t>
            </a:r>
            <a:r>
              <a:rPr lang="en-US" dirty="0" smtClean="0"/>
              <a:t>:  clinically, in kids up to 3, we have seen </a:t>
            </a:r>
            <a:r>
              <a:rPr lang="en-US" u="sng" dirty="0" smtClean="0"/>
              <a:t>low energy </a:t>
            </a:r>
            <a:r>
              <a:rPr lang="en-US" dirty="0" smtClean="0"/>
              <a:t>and </a:t>
            </a:r>
            <a:r>
              <a:rPr lang="en-US" u="sng" dirty="0" smtClean="0"/>
              <a:t>poor weight gain</a:t>
            </a:r>
          </a:p>
          <a:p>
            <a:endParaRPr lang="en-US" dirty="0"/>
          </a:p>
          <a:p>
            <a:endParaRPr lang="en-US" dirty="0"/>
          </a:p>
        </p:txBody>
      </p:sp>
    </p:spTree>
    <p:extLst>
      <p:ext uri="{BB962C8B-B14F-4D97-AF65-F5344CB8AC3E}">
        <p14:creationId xmlns:p14="http://schemas.microsoft.com/office/powerpoint/2010/main" val="1132692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 Do I Do?</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t>Be careful and cautious</a:t>
            </a:r>
          </a:p>
          <a:p>
            <a:r>
              <a:rPr lang="en-US" sz="4800" dirty="0" smtClean="0"/>
              <a:t>Ask questions</a:t>
            </a:r>
          </a:p>
          <a:p>
            <a:endParaRPr lang="en-US" sz="4800" dirty="0"/>
          </a:p>
          <a:p>
            <a:endParaRPr lang="en-US" dirty="0" smtClean="0"/>
          </a:p>
          <a:p>
            <a:endParaRPr lang="en-US" dirty="0"/>
          </a:p>
          <a:p>
            <a:pPr marL="0" indent="0" algn="ctr">
              <a:buNone/>
            </a:pPr>
            <a:r>
              <a:rPr lang="en-US" dirty="0"/>
              <a:t>Work with medical professionals </a:t>
            </a:r>
            <a:r>
              <a:rPr lang="en-US" dirty="0" smtClean="0"/>
              <a:t>who are knowledgeable and </a:t>
            </a:r>
            <a:r>
              <a:rPr lang="en-US" dirty="0"/>
              <a:t>tell </a:t>
            </a:r>
            <a:r>
              <a:rPr lang="en-US" dirty="0" smtClean="0"/>
              <a:t>them</a:t>
            </a:r>
          </a:p>
          <a:p>
            <a:pPr marL="0" indent="0" algn="ctr">
              <a:buNone/>
            </a:pPr>
            <a:r>
              <a:rPr lang="en-US" dirty="0" smtClean="0"/>
              <a:t> </a:t>
            </a:r>
            <a:r>
              <a:rPr lang="en-US" u="sng" dirty="0"/>
              <a:t>everything you are doing</a:t>
            </a:r>
            <a:endParaRPr lang="en-US" u="sng" dirty="0" smtClean="0"/>
          </a:p>
        </p:txBody>
      </p:sp>
      <p:pic>
        <p:nvPicPr>
          <p:cNvPr id="13314" name="Picture 2" descr="C:\Users\Melanie\AppData\Local\Microsoft\Windows\Temporary Internet Files\Content.IE5\W8O81YT2\MC9004151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04800"/>
            <a:ext cx="2104931" cy="345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863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Objectives </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sz="3200" u="sng" dirty="0" smtClean="0"/>
              <a:t>WHAT</a:t>
            </a:r>
            <a:r>
              <a:rPr lang="en-US" sz="3200" dirty="0" smtClean="0"/>
              <a:t> to feed</a:t>
            </a:r>
          </a:p>
          <a:p>
            <a:pPr lvl="1"/>
            <a:r>
              <a:rPr lang="en-US" sz="2800" dirty="0" smtClean="0"/>
              <a:t>Nutrition 101</a:t>
            </a:r>
          </a:p>
          <a:p>
            <a:pPr lvl="1"/>
            <a:r>
              <a:rPr lang="en-US" dirty="0" smtClean="0"/>
              <a:t>Ratio of carbohydrate, protein and fat</a:t>
            </a:r>
          </a:p>
          <a:p>
            <a:pPr lvl="1"/>
            <a:r>
              <a:rPr lang="en-US" sz="2800" dirty="0" smtClean="0"/>
              <a:t>Different types of diets-Which is best?</a:t>
            </a:r>
          </a:p>
          <a:p>
            <a:pPr lvl="1"/>
            <a:r>
              <a:rPr lang="en-US" dirty="0" smtClean="0"/>
              <a:t>Food labels</a:t>
            </a:r>
            <a:endParaRPr lang="en-US" sz="2800" dirty="0" smtClean="0"/>
          </a:p>
          <a:p>
            <a:pPr lvl="1"/>
            <a:r>
              <a:rPr lang="en-US" dirty="0" smtClean="0"/>
              <a:t>Supplements</a:t>
            </a:r>
          </a:p>
          <a:p>
            <a:pPr lvl="1"/>
            <a:r>
              <a:rPr lang="en-US" dirty="0" smtClean="0"/>
              <a:t>Hydration</a:t>
            </a:r>
          </a:p>
          <a:p>
            <a:r>
              <a:rPr lang="en-US" u="sng" dirty="0" smtClean="0"/>
              <a:t>HOW</a:t>
            </a:r>
            <a:r>
              <a:rPr lang="en-US" dirty="0" smtClean="0"/>
              <a:t> to feed</a:t>
            </a:r>
          </a:p>
          <a:p>
            <a:pPr lvl="1"/>
            <a:r>
              <a:rPr lang="en-US" dirty="0" smtClean="0"/>
              <a:t>Structure</a:t>
            </a:r>
          </a:p>
          <a:p>
            <a:pPr lvl="1"/>
            <a:r>
              <a:rPr lang="en-US" sz="2800" dirty="0" smtClean="0"/>
              <a:t>Rules</a:t>
            </a:r>
          </a:p>
          <a:p>
            <a:pPr lvl="1"/>
            <a:r>
              <a:rPr lang="en-US" dirty="0"/>
              <a:t>A</a:t>
            </a:r>
            <a:r>
              <a:rPr lang="en-US" dirty="0" smtClean="0"/>
              <a:t>dvocate</a:t>
            </a:r>
            <a:endParaRPr lang="en-US" sz="2800" dirty="0" smtClean="0"/>
          </a:p>
          <a:p>
            <a:pPr lvl="1"/>
            <a:endParaRPr lang="en-US" sz="2800" dirty="0" smtClean="0"/>
          </a:p>
          <a:p>
            <a:pPr marL="457200" lvl="1" indent="0">
              <a:buNone/>
            </a:pPr>
            <a:endParaRPr lang="en-US" sz="3200" dirty="0" smtClean="0"/>
          </a:p>
          <a:p>
            <a:pPr marL="0" indent="0">
              <a:buNone/>
            </a:pPr>
            <a:endParaRPr lang="en-US" sz="3200" dirty="0"/>
          </a:p>
        </p:txBody>
      </p:sp>
      <p:pic>
        <p:nvPicPr>
          <p:cNvPr id="1027" name="Picture 3" descr="C:\Users\Melanie\AppData\Local\Microsoft\Windows\Temporary Internet Files\Content.IE5\SXWMS8DS\MC90014071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923593"/>
            <a:ext cx="3379622" cy="304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75113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0"/>
            <a:ext cx="4572000" cy="6858000"/>
          </a:xfrm>
          <a:prstGeom prst="rect">
            <a:avLst/>
          </a:prstGeom>
        </p:spPr>
      </p:pic>
      <p:sp>
        <p:nvSpPr>
          <p:cNvPr id="3" name="TextBox 2"/>
          <p:cNvSpPr txBox="1"/>
          <p:nvPr/>
        </p:nvSpPr>
        <p:spPr>
          <a:xfrm>
            <a:off x="0" y="6205881"/>
            <a:ext cx="1772580" cy="369332"/>
          </a:xfrm>
          <a:prstGeom prst="rect">
            <a:avLst/>
          </a:prstGeom>
          <a:noFill/>
        </p:spPr>
        <p:txBody>
          <a:bodyPr wrap="square" rtlCol="0">
            <a:spAutoFit/>
          </a:bodyPr>
          <a:lstStyle/>
          <a:p>
            <a:pPr algn="ctr"/>
            <a:r>
              <a:rPr lang="en-US" dirty="0" smtClean="0"/>
              <a:t>Mayoclinic.org</a:t>
            </a:r>
            <a:endParaRPr lang="en-US" dirty="0"/>
          </a:p>
        </p:txBody>
      </p:sp>
    </p:spTree>
    <p:extLst>
      <p:ext uri="{BB962C8B-B14F-4D97-AF65-F5344CB8AC3E}">
        <p14:creationId xmlns:p14="http://schemas.microsoft.com/office/powerpoint/2010/main" val="3791081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210"/>
            <a:ext cx="8229600" cy="1265989"/>
          </a:xfrm>
        </p:spPr>
        <p:txBody>
          <a:bodyPr>
            <a:normAutofit fontScale="90000"/>
          </a:bodyPr>
          <a:lstStyle/>
          <a:p>
            <a:r>
              <a:rPr lang="en-US" dirty="0">
                <a:solidFill>
                  <a:srgbClr val="FFFF00"/>
                </a:solidFill>
              </a:rPr>
              <a:t>~</a:t>
            </a:r>
            <a:r>
              <a:rPr lang="en-US" dirty="0" smtClean="0">
                <a:solidFill>
                  <a:srgbClr val="FFFF00"/>
                </a:solidFill>
              </a:rPr>
              <a:t>45% CHO, 25% PRO, 30% FAT</a:t>
            </a:r>
            <a:br>
              <a:rPr lang="en-US" dirty="0" smtClean="0">
                <a:solidFill>
                  <a:srgbClr val="FFFF00"/>
                </a:solidFill>
              </a:rPr>
            </a:br>
            <a:r>
              <a:rPr lang="en-US" dirty="0" smtClean="0">
                <a:solidFill>
                  <a:srgbClr val="FFFF00"/>
                </a:solidFill>
              </a:rPr>
              <a:t>~1000 calories per day~</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endParaRPr lang="en-US" u="sng" dirty="0" smtClean="0"/>
          </a:p>
          <a:p>
            <a:r>
              <a:rPr lang="en-US" u="sng" dirty="0" smtClean="0"/>
              <a:t>BKFST</a:t>
            </a:r>
            <a:r>
              <a:rPr lang="en-US" dirty="0" smtClean="0"/>
              <a:t>:  ½ c. oatmeal, 1 Tbsp. pecans, ½ c. apples, ½ c. enriched almond milk</a:t>
            </a:r>
          </a:p>
          <a:p>
            <a:r>
              <a:rPr lang="en-US" u="sng" dirty="0" smtClean="0"/>
              <a:t>SNACK</a:t>
            </a:r>
            <a:r>
              <a:rPr lang="en-US" dirty="0" smtClean="0"/>
              <a:t>: 4 oz. Greek yogurt, ½ c. strawberries</a:t>
            </a:r>
          </a:p>
          <a:p>
            <a:r>
              <a:rPr lang="en-US" u="sng" dirty="0" smtClean="0"/>
              <a:t>LUNCH</a:t>
            </a:r>
            <a:r>
              <a:rPr lang="en-US" dirty="0" smtClean="0"/>
              <a:t>: ½ c. beans, 1/3 c. quinoa, 1 plum tomato, ½ c. blackberries</a:t>
            </a:r>
          </a:p>
          <a:p>
            <a:r>
              <a:rPr lang="en-US" u="sng" dirty="0" smtClean="0"/>
              <a:t>SNACK</a:t>
            </a:r>
            <a:r>
              <a:rPr lang="en-US" dirty="0" smtClean="0"/>
              <a:t>:  ½ c. pears, 2 whole wheat crackers, ¼ oz. peanuts</a:t>
            </a:r>
          </a:p>
          <a:p>
            <a:r>
              <a:rPr lang="en-US" u="sng" dirty="0" smtClean="0"/>
              <a:t>DINNER</a:t>
            </a:r>
            <a:r>
              <a:rPr lang="en-US" dirty="0" smtClean="0"/>
              <a:t>:  3 oz. grilled chicken, 4 oz. roasted asparagus, 1/3 c. brown rice, cucumbers, ½ c. watermelon</a:t>
            </a:r>
          </a:p>
          <a:p>
            <a:endParaRPr lang="en-US" dirty="0"/>
          </a:p>
        </p:txBody>
      </p:sp>
    </p:spTree>
    <p:extLst>
      <p:ext uri="{BB962C8B-B14F-4D97-AF65-F5344CB8AC3E}">
        <p14:creationId xmlns:p14="http://schemas.microsoft.com/office/powerpoint/2010/main" val="344445111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7000"/>
            <a:ext cx="9037638" cy="5999163"/>
          </a:xfrm>
        </p:spPr>
        <p:txBody>
          <a:bodyPr>
            <a:normAutofit lnSpcReduction="10000"/>
          </a:bodyPr>
          <a:lstStyle/>
          <a:p>
            <a:endParaRPr lang="en-US" dirty="0" smtClean="0"/>
          </a:p>
          <a:p>
            <a:endParaRPr lang="en-US" dirty="0">
              <a:solidFill>
                <a:srgbClr val="FFFF00"/>
              </a:solidFill>
            </a:endParaRPr>
          </a:p>
          <a:p>
            <a:pPr marL="0" indent="0" algn="ctr">
              <a:buNone/>
            </a:pPr>
            <a:r>
              <a:rPr lang="en-US" sz="6600" dirty="0" smtClean="0">
                <a:solidFill>
                  <a:srgbClr val="FFFF00"/>
                </a:solidFill>
              </a:rPr>
              <a:t>Following a lower carbohydrate diet?</a:t>
            </a:r>
          </a:p>
          <a:p>
            <a:endParaRPr lang="en-US" sz="4400" dirty="0" smtClean="0">
              <a:solidFill>
                <a:srgbClr val="FFFF00"/>
              </a:solidFill>
            </a:endParaRPr>
          </a:p>
          <a:p>
            <a:endParaRPr lang="en-US" sz="4400" dirty="0">
              <a:solidFill>
                <a:srgbClr val="FFFF00"/>
              </a:solidFill>
            </a:endParaRPr>
          </a:p>
          <a:p>
            <a:pPr marL="0" indent="0" algn="ctr">
              <a:buNone/>
            </a:pPr>
            <a:r>
              <a:rPr lang="en-US" sz="7200" u="sng" dirty="0" smtClean="0">
                <a:solidFill>
                  <a:srgbClr val="FFFF00"/>
                </a:solidFill>
              </a:rPr>
              <a:t>Calories still count</a:t>
            </a:r>
            <a:endParaRPr lang="en-US" sz="7200" u="sng" dirty="0">
              <a:solidFill>
                <a:srgbClr val="FFFF00"/>
              </a:solidFill>
            </a:endParaRPr>
          </a:p>
        </p:txBody>
      </p:sp>
    </p:spTree>
    <p:extLst>
      <p:ext uri="{BB962C8B-B14F-4D97-AF65-F5344CB8AC3E}">
        <p14:creationId xmlns:p14="http://schemas.microsoft.com/office/powerpoint/2010/main" val="2283575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Meal Makeovers</a:t>
            </a:r>
            <a:endParaRPr lang="en-US" dirty="0">
              <a:solidFill>
                <a:srgbClr val="FFFF00"/>
              </a:solidFill>
            </a:endParaRPr>
          </a:p>
        </p:txBody>
      </p:sp>
      <p:sp>
        <p:nvSpPr>
          <p:cNvPr id="4" name="Text Placeholder 3"/>
          <p:cNvSpPr>
            <a:spLocks noGrp="1"/>
          </p:cNvSpPr>
          <p:nvPr>
            <p:ph type="body" idx="1"/>
          </p:nvPr>
        </p:nvSpPr>
        <p:spPr/>
        <p:txBody>
          <a:bodyPr/>
          <a:lstStyle/>
          <a:p>
            <a:pPr algn="ctr"/>
            <a:r>
              <a:rPr lang="en-US" u="sng" dirty="0" smtClean="0"/>
              <a:t>Before	</a:t>
            </a:r>
            <a:endParaRPr lang="en-US" u="sng" dirty="0"/>
          </a:p>
        </p:txBody>
      </p:sp>
      <p:sp>
        <p:nvSpPr>
          <p:cNvPr id="5" name="Content Placeholder 4"/>
          <p:cNvSpPr>
            <a:spLocks noGrp="1"/>
          </p:cNvSpPr>
          <p:nvPr>
            <p:ph sz="half" idx="2"/>
          </p:nvPr>
        </p:nvSpPr>
        <p:spPr/>
        <p:txBody>
          <a:bodyPr>
            <a:normAutofit fontScale="92500"/>
          </a:bodyPr>
          <a:lstStyle/>
          <a:p>
            <a:r>
              <a:rPr lang="en-US" dirty="0" smtClean="0"/>
              <a:t>“Flakey Flakes”, </a:t>
            </a:r>
            <a:r>
              <a:rPr lang="en-US" dirty="0"/>
              <a:t>M</a:t>
            </a:r>
            <a:r>
              <a:rPr lang="en-US" dirty="0" smtClean="0"/>
              <a:t>ilk, Grapes</a:t>
            </a:r>
          </a:p>
          <a:p>
            <a:endParaRPr lang="en-US" dirty="0" smtClean="0"/>
          </a:p>
          <a:p>
            <a:r>
              <a:rPr lang="en-US" dirty="0" smtClean="0"/>
              <a:t>Tuna Sandwich, Pretzels, Apple</a:t>
            </a:r>
            <a:endParaRPr lang="en-US" dirty="0"/>
          </a:p>
          <a:p>
            <a:endParaRPr lang="en-US" dirty="0" smtClean="0"/>
          </a:p>
          <a:p>
            <a:r>
              <a:rPr lang="en-US" dirty="0" smtClean="0"/>
              <a:t>Spaghetti, </a:t>
            </a:r>
            <a:r>
              <a:rPr lang="en-US" dirty="0"/>
              <a:t>S</a:t>
            </a:r>
            <a:r>
              <a:rPr lang="en-US" dirty="0" smtClean="0"/>
              <a:t>alad and </a:t>
            </a:r>
            <a:r>
              <a:rPr lang="en-US" dirty="0"/>
              <a:t>G</a:t>
            </a:r>
            <a:r>
              <a:rPr lang="en-US" dirty="0" smtClean="0"/>
              <a:t>arlic Bread</a:t>
            </a:r>
          </a:p>
          <a:p>
            <a:endParaRPr lang="en-US" dirty="0"/>
          </a:p>
          <a:p>
            <a:r>
              <a:rPr lang="en-US" dirty="0" smtClean="0"/>
              <a:t>Chicken Noodle Soup with Bread sticks, Salad </a:t>
            </a:r>
          </a:p>
          <a:p>
            <a:endParaRPr lang="en-US" dirty="0"/>
          </a:p>
          <a:p>
            <a:endParaRPr lang="en-US" dirty="0"/>
          </a:p>
        </p:txBody>
      </p:sp>
      <p:sp>
        <p:nvSpPr>
          <p:cNvPr id="6" name="Text Placeholder 5"/>
          <p:cNvSpPr>
            <a:spLocks noGrp="1"/>
          </p:cNvSpPr>
          <p:nvPr>
            <p:ph type="body" sz="quarter" idx="3"/>
          </p:nvPr>
        </p:nvSpPr>
        <p:spPr/>
        <p:txBody>
          <a:bodyPr/>
          <a:lstStyle/>
          <a:p>
            <a:pPr algn="ctr"/>
            <a:r>
              <a:rPr lang="en-US" u="sng" dirty="0" smtClean="0"/>
              <a:t>After</a:t>
            </a:r>
            <a:endParaRPr lang="en-US" u="sng" dirty="0"/>
          </a:p>
        </p:txBody>
      </p:sp>
      <p:sp>
        <p:nvSpPr>
          <p:cNvPr id="7" name="Content Placeholder 6"/>
          <p:cNvSpPr>
            <a:spLocks noGrp="1"/>
          </p:cNvSpPr>
          <p:nvPr>
            <p:ph sz="quarter" idx="4"/>
          </p:nvPr>
        </p:nvSpPr>
        <p:spPr>
          <a:xfrm>
            <a:off x="4645025" y="2209800"/>
            <a:ext cx="4041775" cy="3886200"/>
          </a:xfrm>
        </p:spPr>
        <p:txBody>
          <a:bodyPr>
            <a:normAutofit fontScale="92500"/>
          </a:bodyPr>
          <a:lstStyle/>
          <a:p>
            <a:r>
              <a:rPr lang="en-US" dirty="0" smtClean="0"/>
              <a:t>Oatmeal, Pecans and Raisins</a:t>
            </a:r>
          </a:p>
          <a:p>
            <a:endParaRPr lang="en-US" dirty="0" smtClean="0"/>
          </a:p>
          <a:p>
            <a:r>
              <a:rPr lang="en-US" dirty="0" smtClean="0"/>
              <a:t>Tuna Salad on Cucumber </a:t>
            </a:r>
            <a:r>
              <a:rPr lang="en-US" dirty="0"/>
              <a:t>S</a:t>
            </a:r>
            <a:r>
              <a:rPr lang="en-US" dirty="0" smtClean="0"/>
              <a:t>lices, Apple</a:t>
            </a:r>
            <a:endParaRPr lang="en-US" dirty="0"/>
          </a:p>
          <a:p>
            <a:endParaRPr lang="en-US" dirty="0" smtClean="0"/>
          </a:p>
          <a:p>
            <a:r>
              <a:rPr lang="en-US" dirty="0" smtClean="0"/>
              <a:t>Eggplant Lasagna (roasted eggplant as noodles), berries</a:t>
            </a:r>
          </a:p>
          <a:p>
            <a:endParaRPr lang="en-US" dirty="0" smtClean="0"/>
          </a:p>
          <a:p>
            <a:r>
              <a:rPr lang="en-US" dirty="0" smtClean="0"/>
              <a:t>Fish, Asparagus</a:t>
            </a:r>
            <a:r>
              <a:rPr lang="en-US" dirty="0"/>
              <a:t>, S</a:t>
            </a:r>
            <a:r>
              <a:rPr lang="en-US" dirty="0" smtClean="0"/>
              <a:t>alad</a:t>
            </a:r>
            <a:endParaRPr lang="en-US" dirty="0"/>
          </a:p>
          <a:p>
            <a:endParaRPr lang="en-US" dirty="0"/>
          </a:p>
        </p:txBody>
      </p:sp>
    </p:spTree>
    <p:extLst>
      <p:ext uri="{BB962C8B-B14F-4D97-AF65-F5344CB8AC3E}">
        <p14:creationId xmlns:p14="http://schemas.microsoft.com/office/powerpoint/2010/main" val="216450581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FF00"/>
                </a:solidFill>
              </a:rPr>
              <a:t>Meal Makeovers</a:t>
            </a:r>
            <a:endParaRPr lang="en-US" dirty="0">
              <a:solidFill>
                <a:srgbClr val="FFFF00"/>
              </a:solidFill>
            </a:endParaRPr>
          </a:p>
        </p:txBody>
      </p:sp>
      <p:sp>
        <p:nvSpPr>
          <p:cNvPr id="11" name="Text Placeholder 10"/>
          <p:cNvSpPr>
            <a:spLocks noGrp="1"/>
          </p:cNvSpPr>
          <p:nvPr>
            <p:ph type="body" idx="1"/>
          </p:nvPr>
        </p:nvSpPr>
        <p:spPr/>
        <p:txBody>
          <a:bodyPr/>
          <a:lstStyle/>
          <a:p>
            <a:pPr algn="ctr"/>
            <a:r>
              <a:rPr lang="en-US" u="sng" dirty="0" smtClean="0"/>
              <a:t>Before</a:t>
            </a:r>
            <a:r>
              <a:rPr lang="en-US" dirty="0" smtClean="0"/>
              <a:t>	</a:t>
            </a:r>
            <a:endParaRPr lang="en-US" dirty="0"/>
          </a:p>
        </p:txBody>
      </p:sp>
      <p:sp>
        <p:nvSpPr>
          <p:cNvPr id="12" name="Content Placeholder 11"/>
          <p:cNvSpPr>
            <a:spLocks noGrp="1"/>
          </p:cNvSpPr>
          <p:nvPr>
            <p:ph sz="half" idx="2"/>
          </p:nvPr>
        </p:nvSpPr>
        <p:spPr/>
        <p:txBody>
          <a:bodyPr/>
          <a:lstStyle/>
          <a:p>
            <a:r>
              <a:rPr lang="en-US" dirty="0" smtClean="0"/>
              <a:t>Tacos with Hard </a:t>
            </a:r>
            <a:r>
              <a:rPr lang="en-US" dirty="0"/>
              <a:t>S</a:t>
            </a:r>
            <a:r>
              <a:rPr lang="en-US" dirty="0" smtClean="0"/>
              <a:t>hells</a:t>
            </a:r>
          </a:p>
          <a:p>
            <a:endParaRPr lang="en-US" dirty="0" smtClean="0"/>
          </a:p>
          <a:p>
            <a:r>
              <a:rPr lang="en-US" dirty="0" smtClean="0"/>
              <a:t>Pasta and Cream </a:t>
            </a:r>
            <a:r>
              <a:rPr lang="en-US" dirty="0"/>
              <a:t>S</a:t>
            </a:r>
            <a:r>
              <a:rPr lang="en-US" dirty="0" smtClean="0"/>
              <a:t>auce </a:t>
            </a:r>
          </a:p>
          <a:p>
            <a:endParaRPr lang="en-US" dirty="0" smtClean="0"/>
          </a:p>
          <a:p>
            <a:r>
              <a:rPr lang="en-US" dirty="0" smtClean="0"/>
              <a:t>½ Plain Bagel and Cream </a:t>
            </a:r>
            <a:r>
              <a:rPr lang="en-US" dirty="0"/>
              <a:t>C</a:t>
            </a:r>
            <a:r>
              <a:rPr lang="en-US" dirty="0" smtClean="0"/>
              <a:t>heese</a:t>
            </a:r>
          </a:p>
          <a:p>
            <a:endParaRPr lang="en-US" dirty="0" smtClean="0"/>
          </a:p>
          <a:p>
            <a:r>
              <a:rPr lang="en-US" dirty="0" smtClean="0"/>
              <a:t>Buttermilk Pancakes, Eggs, Bacon</a:t>
            </a:r>
            <a:endParaRPr lang="en-US" dirty="0"/>
          </a:p>
        </p:txBody>
      </p:sp>
      <p:sp>
        <p:nvSpPr>
          <p:cNvPr id="13" name="Text Placeholder 12"/>
          <p:cNvSpPr>
            <a:spLocks noGrp="1"/>
          </p:cNvSpPr>
          <p:nvPr>
            <p:ph type="body" sz="quarter" idx="3"/>
          </p:nvPr>
        </p:nvSpPr>
        <p:spPr/>
        <p:txBody>
          <a:bodyPr/>
          <a:lstStyle/>
          <a:p>
            <a:pPr algn="ctr"/>
            <a:r>
              <a:rPr lang="en-US" u="sng" dirty="0" smtClean="0"/>
              <a:t>After</a:t>
            </a:r>
            <a:endParaRPr lang="en-US" u="sng" dirty="0"/>
          </a:p>
        </p:txBody>
      </p:sp>
      <p:sp>
        <p:nvSpPr>
          <p:cNvPr id="14" name="Content Placeholder 13"/>
          <p:cNvSpPr>
            <a:spLocks noGrp="1"/>
          </p:cNvSpPr>
          <p:nvPr>
            <p:ph sz="quarter" idx="4"/>
          </p:nvPr>
        </p:nvSpPr>
        <p:spPr/>
        <p:txBody>
          <a:bodyPr>
            <a:normAutofit fontScale="92500"/>
          </a:bodyPr>
          <a:lstStyle/>
          <a:p>
            <a:r>
              <a:rPr lang="en-US" dirty="0" smtClean="0"/>
              <a:t>Turkey Taco salad (no shell)</a:t>
            </a:r>
          </a:p>
          <a:p>
            <a:endParaRPr lang="en-US" dirty="0" smtClean="0"/>
          </a:p>
          <a:p>
            <a:r>
              <a:rPr lang="en-US" dirty="0" smtClean="0"/>
              <a:t>Spaghetti </a:t>
            </a:r>
            <a:r>
              <a:rPr lang="en-US" u="sng" dirty="0" smtClean="0"/>
              <a:t>SQUASH</a:t>
            </a:r>
            <a:r>
              <a:rPr lang="en-US" dirty="0" smtClean="0"/>
              <a:t> and tomato sauce</a:t>
            </a:r>
          </a:p>
          <a:p>
            <a:endParaRPr lang="en-US" dirty="0" smtClean="0"/>
          </a:p>
          <a:p>
            <a:r>
              <a:rPr lang="en-US" dirty="0" smtClean="0"/>
              <a:t>1 Slice Whole Wheat/Sprouted </a:t>
            </a:r>
            <a:r>
              <a:rPr lang="en-US" dirty="0"/>
              <a:t>T</a:t>
            </a:r>
            <a:r>
              <a:rPr lang="en-US" dirty="0" smtClean="0"/>
              <a:t>oast with Peanut </a:t>
            </a:r>
            <a:r>
              <a:rPr lang="en-US" dirty="0"/>
              <a:t>B</a:t>
            </a:r>
            <a:r>
              <a:rPr lang="en-US" dirty="0" smtClean="0"/>
              <a:t>utter</a:t>
            </a:r>
          </a:p>
          <a:p>
            <a:endParaRPr lang="en-US" dirty="0" smtClean="0"/>
          </a:p>
          <a:p>
            <a:r>
              <a:rPr lang="en-US" dirty="0" smtClean="0"/>
              <a:t>Whole Wheat Waffle, Egg, Bacon</a:t>
            </a:r>
            <a:endParaRPr lang="en-US" dirty="0"/>
          </a:p>
        </p:txBody>
      </p:sp>
    </p:spTree>
    <p:extLst>
      <p:ext uri="{BB962C8B-B14F-4D97-AF65-F5344CB8AC3E}">
        <p14:creationId xmlns:p14="http://schemas.microsoft.com/office/powerpoint/2010/main" val="355199759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FF00"/>
                </a:solidFill>
              </a:rPr>
              <a:t>Meal Makeovers</a:t>
            </a:r>
            <a:endParaRPr lang="en-US" dirty="0">
              <a:solidFill>
                <a:srgbClr val="FFFF00"/>
              </a:solidFill>
            </a:endParaRPr>
          </a:p>
        </p:txBody>
      </p:sp>
      <p:sp>
        <p:nvSpPr>
          <p:cNvPr id="11" name="Text Placeholder 10"/>
          <p:cNvSpPr>
            <a:spLocks noGrp="1"/>
          </p:cNvSpPr>
          <p:nvPr>
            <p:ph type="body" idx="1"/>
          </p:nvPr>
        </p:nvSpPr>
        <p:spPr/>
        <p:txBody>
          <a:bodyPr/>
          <a:lstStyle/>
          <a:p>
            <a:pPr algn="ctr"/>
            <a:r>
              <a:rPr lang="en-US" u="sng" dirty="0" smtClean="0"/>
              <a:t>Before</a:t>
            </a:r>
            <a:r>
              <a:rPr lang="en-US" dirty="0" smtClean="0"/>
              <a:t>	</a:t>
            </a:r>
            <a:endParaRPr lang="en-US" dirty="0"/>
          </a:p>
        </p:txBody>
      </p:sp>
      <p:sp>
        <p:nvSpPr>
          <p:cNvPr id="12" name="Content Placeholder 11"/>
          <p:cNvSpPr>
            <a:spLocks noGrp="1"/>
          </p:cNvSpPr>
          <p:nvPr>
            <p:ph sz="half" idx="2"/>
          </p:nvPr>
        </p:nvSpPr>
        <p:spPr>
          <a:xfrm>
            <a:off x="457200" y="2174875"/>
            <a:ext cx="4040188" cy="4225924"/>
          </a:xfrm>
        </p:spPr>
        <p:txBody>
          <a:bodyPr>
            <a:normAutofit/>
          </a:bodyPr>
          <a:lstStyle/>
          <a:p>
            <a:r>
              <a:rPr lang="en-US" dirty="0" smtClean="0"/>
              <a:t>Fish, Broccoli, Cornbread, Pears</a:t>
            </a:r>
          </a:p>
          <a:p>
            <a:endParaRPr lang="en-US" dirty="0" smtClean="0"/>
          </a:p>
          <a:p>
            <a:r>
              <a:rPr lang="en-US" dirty="0" smtClean="0"/>
              <a:t>Cheese Sandwich and Chips</a:t>
            </a:r>
          </a:p>
          <a:p>
            <a:endParaRPr lang="en-US" dirty="0" smtClean="0"/>
          </a:p>
          <a:p>
            <a:r>
              <a:rPr lang="en-US" dirty="0" smtClean="0"/>
              <a:t>Pita Bread with Egg </a:t>
            </a:r>
            <a:r>
              <a:rPr lang="en-US" dirty="0"/>
              <a:t>S</a:t>
            </a:r>
            <a:r>
              <a:rPr lang="en-US" dirty="0" smtClean="0"/>
              <a:t>alad, Whole Wheat Pretzels and Fruit</a:t>
            </a:r>
          </a:p>
          <a:p>
            <a:endParaRPr lang="en-US" dirty="0"/>
          </a:p>
          <a:p>
            <a:r>
              <a:rPr lang="en-US" dirty="0" smtClean="0"/>
              <a:t>Soup in a bread bowl</a:t>
            </a:r>
          </a:p>
        </p:txBody>
      </p:sp>
      <p:sp>
        <p:nvSpPr>
          <p:cNvPr id="13" name="Text Placeholder 12"/>
          <p:cNvSpPr>
            <a:spLocks noGrp="1"/>
          </p:cNvSpPr>
          <p:nvPr>
            <p:ph type="body" sz="quarter" idx="3"/>
          </p:nvPr>
        </p:nvSpPr>
        <p:spPr/>
        <p:txBody>
          <a:bodyPr/>
          <a:lstStyle/>
          <a:p>
            <a:pPr algn="ctr"/>
            <a:r>
              <a:rPr lang="en-US" u="sng" dirty="0" smtClean="0"/>
              <a:t>After</a:t>
            </a:r>
            <a:endParaRPr lang="en-US" u="sng" dirty="0"/>
          </a:p>
        </p:txBody>
      </p:sp>
      <p:sp>
        <p:nvSpPr>
          <p:cNvPr id="14" name="Content Placeholder 13"/>
          <p:cNvSpPr>
            <a:spLocks noGrp="1"/>
          </p:cNvSpPr>
          <p:nvPr>
            <p:ph sz="quarter" idx="4"/>
          </p:nvPr>
        </p:nvSpPr>
        <p:spPr>
          <a:xfrm>
            <a:off x="4645025" y="2174874"/>
            <a:ext cx="4041775" cy="4225925"/>
          </a:xfrm>
        </p:spPr>
        <p:txBody>
          <a:bodyPr>
            <a:normAutofit/>
          </a:bodyPr>
          <a:lstStyle/>
          <a:p>
            <a:r>
              <a:rPr lang="en-US" dirty="0" smtClean="0"/>
              <a:t>Fish, Broccoli and Brown rice</a:t>
            </a:r>
          </a:p>
          <a:p>
            <a:endParaRPr lang="en-US" dirty="0" smtClean="0"/>
          </a:p>
          <a:p>
            <a:r>
              <a:rPr lang="en-US" dirty="0" smtClean="0"/>
              <a:t>Cheese, Fruit, Veggie, Olive Plate</a:t>
            </a:r>
          </a:p>
          <a:p>
            <a:endParaRPr lang="en-US" dirty="0" smtClean="0"/>
          </a:p>
          <a:p>
            <a:r>
              <a:rPr lang="en-US" dirty="0" smtClean="0"/>
              <a:t>Egg </a:t>
            </a:r>
            <a:r>
              <a:rPr lang="en-US" dirty="0"/>
              <a:t>S</a:t>
            </a:r>
            <a:r>
              <a:rPr lang="en-US" dirty="0" smtClean="0"/>
              <a:t>alad in Lettuce and Fruit </a:t>
            </a:r>
          </a:p>
          <a:p>
            <a:pPr marL="0" indent="0">
              <a:buNone/>
            </a:pPr>
            <a:endParaRPr lang="en-US" dirty="0" smtClean="0"/>
          </a:p>
          <a:p>
            <a:r>
              <a:rPr lang="en-US" dirty="0" smtClean="0"/>
              <a:t>Soup and Salad</a:t>
            </a:r>
          </a:p>
        </p:txBody>
      </p:sp>
    </p:spTree>
    <p:extLst>
      <p:ext uri="{BB962C8B-B14F-4D97-AF65-F5344CB8AC3E}">
        <p14:creationId xmlns:p14="http://schemas.microsoft.com/office/powerpoint/2010/main" val="57500067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Calorie Calculations</a:t>
            </a:r>
            <a:endParaRPr lang="en-US" dirty="0">
              <a:solidFill>
                <a:srgbClr val="FFFF00"/>
              </a:solidFill>
            </a:endParaRPr>
          </a:p>
        </p:txBody>
      </p:sp>
      <p:sp>
        <p:nvSpPr>
          <p:cNvPr id="5" name="Content Placeholder 4"/>
          <p:cNvSpPr>
            <a:spLocks noGrp="1"/>
          </p:cNvSpPr>
          <p:nvPr>
            <p:ph idx="1"/>
          </p:nvPr>
        </p:nvSpPr>
        <p:spPr>
          <a:xfrm>
            <a:off x="457200" y="1417638"/>
            <a:ext cx="8229600" cy="5184035"/>
          </a:xfrm>
        </p:spPr>
        <p:txBody>
          <a:bodyPr>
            <a:normAutofit lnSpcReduction="10000"/>
          </a:bodyPr>
          <a:lstStyle/>
          <a:p>
            <a:r>
              <a:rPr lang="en-US" dirty="0"/>
              <a:t>C</a:t>
            </a:r>
            <a:r>
              <a:rPr lang="en-US" dirty="0" smtClean="0"/>
              <a:t>hildren and adolescents vary:  </a:t>
            </a:r>
          </a:p>
          <a:p>
            <a:pPr lvl="1"/>
            <a:r>
              <a:rPr lang="en-US" u="sng" dirty="0" smtClean="0"/>
              <a:t>10-11 calories per centimeter</a:t>
            </a:r>
            <a:r>
              <a:rPr lang="en-US" dirty="0" smtClean="0"/>
              <a:t> to maintain growth velocity</a:t>
            </a:r>
          </a:p>
          <a:p>
            <a:pPr lvl="1"/>
            <a:r>
              <a:rPr lang="en-US" u="sng" dirty="0" smtClean="0"/>
              <a:t>8-9 calories per centimeter</a:t>
            </a:r>
            <a:r>
              <a:rPr lang="en-US" dirty="0" smtClean="0"/>
              <a:t> for slow weight loss or support linear growth</a:t>
            </a:r>
          </a:p>
          <a:p>
            <a:endParaRPr lang="en-US" dirty="0" smtClean="0"/>
          </a:p>
          <a:p>
            <a:r>
              <a:rPr lang="en-US" dirty="0" smtClean="0"/>
              <a:t>Adults vary:</a:t>
            </a:r>
          </a:p>
          <a:p>
            <a:pPr lvl="1"/>
            <a:r>
              <a:rPr lang="en-US" u="sng" dirty="0" smtClean="0"/>
              <a:t>1,000-1,200 </a:t>
            </a:r>
            <a:r>
              <a:rPr lang="en-US" u="sng" dirty="0"/>
              <a:t>per </a:t>
            </a:r>
            <a:r>
              <a:rPr lang="en-US" u="sng" dirty="0" smtClean="0"/>
              <a:t>calories day (more or less) </a:t>
            </a:r>
          </a:p>
          <a:p>
            <a:pPr lvl="1"/>
            <a:r>
              <a:rPr lang="en-US" dirty="0"/>
              <a:t>A</a:t>
            </a:r>
            <a:r>
              <a:rPr lang="en-US" dirty="0" smtClean="0"/>
              <a:t>bout </a:t>
            </a:r>
            <a:r>
              <a:rPr lang="en-US" dirty="0"/>
              <a:t>60% of a typical person’s </a:t>
            </a:r>
            <a:r>
              <a:rPr lang="en-US" dirty="0" smtClean="0"/>
              <a:t>diet</a:t>
            </a:r>
          </a:p>
          <a:p>
            <a:pPr marL="57150" indent="0">
              <a:buNone/>
            </a:pPr>
            <a:endParaRPr lang="en-US" sz="1000" dirty="0" smtClean="0"/>
          </a:p>
          <a:p>
            <a:pPr marL="57150" indent="0">
              <a:buNone/>
            </a:pPr>
            <a:endParaRPr lang="en-US" sz="1000" dirty="0" smtClean="0"/>
          </a:p>
          <a:p>
            <a:pPr marL="57150" indent="0">
              <a:buNone/>
            </a:pPr>
            <a:endParaRPr lang="en-US" sz="1000" dirty="0" smtClean="0"/>
          </a:p>
          <a:p>
            <a:pPr marL="57150" indent="0">
              <a:buNone/>
            </a:pPr>
            <a:r>
              <a:rPr lang="en-US" sz="1000" dirty="0" smtClean="0"/>
              <a:t>ADA Pediatric Nutrition Assessment, 2008</a:t>
            </a:r>
            <a:endParaRPr lang="en-US" sz="1000" dirty="0"/>
          </a:p>
        </p:txBody>
      </p:sp>
    </p:spTree>
    <p:extLst>
      <p:ext uri="{BB962C8B-B14F-4D97-AF65-F5344CB8AC3E}">
        <p14:creationId xmlns:p14="http://schemas.microsoft.com/office/powerpoint/2010/main" val="426413395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smtClean="0">
                <a:solidFill>
                  <a:srgbClr val="FFFF00"/>
                </a:solidFill>
              </a:rPr>
              <a:t>Look at </a:t>
            </a:r>
            <a:r>
              <a:rPr lang="en-US" sz="4800" b="1" u="sng" dirty="0" smtClean="0">
                <a:solidFill>
                  <a:srgbClr val="FFFF00"/>
                </a:solidFill>
              </a:rPr>
              <a:t>Fiber</a:t>
            </a:r>
            <a:r>
              <a:rPr lang="en-US" sz="4800" dirty="0" smtClean="0">
                <a:solidFill>
                  <a:srgbClr val="FFFF00"/>
                </a:solidFill>
              </a:rPr>
              <a:t> First….  </a:t>
            </a:r>
            <a:endParaRPr lang="en-US" sz="3600" b="1" dirty="0">
              <a:solidFill>
                <a:srgbClr val="FFFF00"/>
              </a:solidFill>
            </a:endParaRPr>
          </a:p>
        </p:txBody>
      </p:sp>
      <p:pic>
        <p:nvPicPr>
          <p:cNvPr id="5" name="Picture 2" descr="http://www.yourinnerskinny.ca/wp-content/uploads/2010/03/food_label.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30669" b="3066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0502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cm3871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566" y="185217"/>
            <a:ext cx="4457907" cy="6509064"/>
          </a:xfrm>
          <a:prstGeom prst="rect">
            <a:avLst/>
          </a:prstGeom>
        </p:spPr>
      </p:pic>
      <p:sp>
        <p:nvSpPr>
          <p:cNvPr id="5" name="TextBox 4"/>
          <p:cNvSpPr txBox="1"/>
          <p:nvPr/>
        </p:nvSpPr>
        <p:spPr>
          <a:xfrm>
            <a:off x="251865" y="6139732"/>
            <a:ext cx="1824964" cy="646331"/>
          </a:xfrm>
          <a:prstGeom prst="rect">
            <a:avLst/>
          </a:prstGeom>
          <a:noFill/>
        </p:spPr>
        <p:txBody>
          <a:bodyPr wrap="square" rtlCol="0">
            <a:spAutoFit/>
          </a:bodyPr>
          <a:lstStyle/>
          <a:p>
            <a:pPr algn="ctr"/>
            <a:r>
              <a:rPr lang="en-US" dirty="0" smtClean="0"/>
              <a:t>FDA-Consumer Updates</a:t>
            </a:r>
            <a:endParaRPr lang="en-US" dirty="0"/>
          </a:p>
        </p:txBody>
      </p:sp>
    </p:spTree>
    <p:extLst>
      <p:ext uri="{BB962C8B-B14F-4D97-AF65-F5344CB8AC3E}">
        <p14:creationId xmlns:p14="http://schemas.microsoft.com/office/powerpoint/2010/main" val="2495130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Hydration</a:t>
            </a:r>
            <a:endParaRPr lang="en-US" dirty="0">
              <a:solidFill>
                <a:srgbClr val="FFFF00"/>
              </a:solidFill>
            </a:endParaRPr>
          </a:p>
        </p:txBody>
      </p:sp>
      <p:sp>
        <p:nvSpPr>
          <p:cNvPr id="3" name="Content Placeholder 2"/>
          <p:cNvSpPr>
            <a:spLocks noGrp="1"/>
          </p:cNvSpPr>
          <p:nvPr>
            <p:ph idx="1"/>
          </p:nvPr>
        </p:nvSpPr>
        <p:spPr>
          <a:xfrm>
            <a:off x="152400" y="1600200"/>
            <a:ext cx="8534400" cy="4525963"/>
          </a:xfrm>
        </p:spPr>
        <p:txBody>
          <a:bodyPr/>
          <a:lstStyle/>
          <a:p>
            <a:pPr marL="0" indent="0">
              <a:buNone/>
            </a:pPr>
            <a:endParaRPr lang="en-US" dirty="0" smtClean="0"/>
          </a:p>
          <a:p>
            <a:pPr marL="0" indent="0">
              <a:buNone/>
            </a:pPr>
            <a:endParaRPr lang="en-US" u="sng" dirty="0" smtClean="0"/>
          </a:p>
          <a:p>
            <a:pPr marL="514350" indent="-457200"/>
            <a:r>
              <a:rPr lang="en-US" dirty="0" smtClean="0"/>
              <a:t>Lemons/limes/oranges</a:t>
            </a:r>
          </a:p>
          <a:p>
            <a:pPr marL="514350" indent="-457200"/>
            <a:r>
              <a:rPr lang="en-US" dirty="0" smtClean="0"/>
              <a:t>Cucumber </a:t>
            </a:r>
            <a:r>
              <a:rPr lang="en-US" dirty="0"/>
              <a:t>&amp;</a:t>
            </a:r>
            <a:r>
              <a:rPr lang="en-US" dirty="0" smtClean="0"/>
              <a:t> mint (grow your own herbs)</a:t>
            </a:r>
          </a:p>
          <a:p>
            <a:pPr marL="514350" indent="-457200"/>
            <a:r>
              <a:rPr lang="en-US" dirty="0" smtClean="0"/>
              <a:t>Cinnamon sticks/apples</a:t>
            </a:r>
          </a:p>
          <a:p>
            <a:pPr marL="514350" indent="-457200"/>
            <a:r>
              <a:rPr lang="en-US" dirty="0" smtClean="0"/>
              <a:t>$$$ Flavored waters </a:t>
            </a:r>
            <a:r>
              <a:rPr lang="en-US" sz="2400" dirty="0" smtClean="0"/>
              <a:t>(Hint, Hint Fizz, </a:t>
            </a:r>
            <a:r>
              <a:rPr lang="en-US" sz="2400" dirty="0" err="1" smtClean="0"/>
              <a:t>Metromint</a:t>
            </a:r>
            <a:r>
              <a:rPr lang="en-US" sz="2400" dirty="0" smtClean="0"/>
              <a:t>)-read labels</a:t>
            </a:r>
          </a:p>
          <a:p>
            <a:pPr marL="514350" indent="-457200"/>
            <a:endParaRPr lang="en-US" dirty="0" smtClean="0"/>
          </a:p>
        </p:txBody>
      </p:sp>
      <p:pic>
        <p:nvPicPr>
          <p:cNvPr id="14338" name="Picture 2" descr="C:\Users\Melanie\AppData\Local\Microsoft\Windows\Temporary Internet Files\Content.IE5\SXWMS8DS\MP90044838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6083" y="23096"/>
            <a:ext cx="1879600" cy="278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2736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Nutrition 101</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Calories</a:t>
            </a:r>
          </a:p>
          <a:p>
            <a:r>
              <a:rPr lang="en-US" dirty="0" smtClean="0"/>
              <a:t>Carbohydrate</a:t>
            </a:r>
          </a:p>
          <a:p>
            <a:r>
              <a:rPr lang="en-US" dirty="0" smtClean="0"/>
              <a:t>Protein</a:t>
            </a:r>
          </a:p>
          <a:p>
            <a:r>
              <a:rPr lang="en-US" dirty="0" smtClean="0"/>
              <a:t>Fat</a:t>
            </a:r>
          </a:p>
          <a:p>
            <a:r>
              <a:rPr lang="en-US" dirty="0" smtClean="0"/>
              <a:t>Vitamins</a:t>
            </a:r>
          </a:p>
          <a:p>
            <a:r>
              <a:rPr lang="en-US" dirty="0" smtClean="0"/>
              <a:t>Minerals</a:t>
            </a:r>
          </a:p>
          <a:p>
            <a:r>
              <a:rPr lang="en-US" dirty="0" smtClean="0"/>
              <a:t>Water</a:t>
            </a:r>
          </a:p>
          <a:p>
            <a:pPr lvl="1"/>
            <a:endParaRPr lang="en-US" dirty="0" smtClean="0"/>
          </a:p>
          <a:p>
            <a:pPr marL="537210" lvl="1" indent="0">
              <a:buNone/>
            </a:pPr>
            <a:endParaRPr lang="en-US" dirty="0"/>
          </a:p>
        </p:txBody>
      </p:sp>
      <p:pic>
        <p:nvPicPr>
          <p:cNvPr id="2051" name="Picture 3" descr="C:\Users\Melanie\AppData\Local\Microsoft\Windows\Temporary Internet Files\Content.IE5\W8O81YT2\MP9004011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7943"/>
            <a:ext cx="3810000" cy="476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21615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Artificial Sweeteners</a:t>
            </a:r>
            <a:endParaRPr lang="en-US" dirty="0">
              <a:solidFill>
                <a:srgbClr val="FFFF00"/>
              </a:solidFill>
            </a:endParaRPr>
          </a:p>
        </p:txBody>
      </p:sp>
      <p:sp>
        <p:nvSpPr>
          <p:cNvPr id="5" name="Content Placeholder 4"/>
          <p:cNvSpPr>
            <a:spLocks noGrp="1"/>
          </p:cNvSpPr>
          <p:nvPr>
            <p:ph idx="1"/>
          </p:nvPr>
        </p:nvSpPr>
        <p:spPr/>
        <p:txBody>
          <a:bodyPr/>
          <a:lstStyle/>
          <a:p>
            <a:pPr marL="0" indent="0" algn="ctr">
              <a:buNone/>
            </a:pPr>
            <a:r>
              <a:rPr lang="en-US" i="1" dirty="0"/>
              <a:t>Sucralose, Acesulfame K, Saccharin, Neotame, Nutrasweet</a:t>
            </a:r>
          </a:p>
          <a:p>
            <a:pPr marL="0" indent="0" algn="ctr">
              <a:buNone/>
            </a:pPr>
            <a:endParaRPr lang="en-US" dirty="0"/>
          </a:p>
          <a:p>
            <a:pPr marL="0" indent="0" algn="ctr">
              <a:buNone/>
            </a:pPr>
            <a:r>
              <a:rPr lang="en-US" sz="6000" dirty="0" smtClean="0"/>
              <a:t>Should I use them?  </a:t>
            </a:r>
          </a:p>
          <a:p>
            <a:pPr marL="0" indent="0" algn="ctr">
              <a:buNone/>
            </a:pPr>
            <a:r>
              <a:rPr lang="en-US" sz="6000" dirty="0" smtClean="0"/>
              <a:t>Are they safe?</a:t>
            </a:r>
          </a:p>
          <a:p>
            <a:endParaRPr lang="en-US" dirty="0"/>
          </a:p>
          <a:p>
            <a:endParaRPr lang="en-US" dirty="0" smtClean="0"/>
          </a:p>
        </p:txBody>
      </p:sp>
    </p:spTree>
    <p:extLst>
      <p:ext uri="{BB962C8B-B14F-4D97-AF65-F5344CB8AC3E}">
        <p14:creationId xmlns:p14="http://schemas.microsoft.com/office/powerpoint/2010/main" val="169929280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Artificial Sweeteners</a:t>
            </a:r>
            <a:endParaRPr lang="en-US" dirty="0">
              <a:solidFill>
                <a:srgbClr val="FFFF00"/>
              </a:solidFill>
            </a:endParaRPr>
          </a:p>
        </p:txBody>
      </p:sp>
      <p:sp>
        <p:nvSpPr>
          <p:cNvPr id="5" name="Content Placeholder 4"/>
          <p:cNvSpPr>
            <a:spLocks noGrp="1"/>
          </p:cNvSpPr>
          <p:nvPr>
            <p:ph idx="1"/>
          </p:nvPr>
        </p:nvSpPr>
        <p:spPr/>
        <p:txBody>
          <a:bodyPr>
            <a:normAutofit lnSpcReduction="10000"/>
          </a:bodyPr>
          <a:lstStyle/>
          <a:p>
            <a:endParaRPr lang="en-US" dirty="0" smtClean="0"/>
          </a:p>
          <a:p>
            <a:pPr marL="0" indent="0" algn="ctr">
              <a:buNone/>
            </a:pPr>
            <a:r>
              <a:rPr lang="en-US" sz="3900" u="sng" dirty="0" smtClean="0"/>
              <a:t>ANSWER 1</a:t>
            </a:r>
            <a:r>
              <a:rPr lang="en-US" sz="3900" dirty="0" smtClean="0"/>
              <a:t>:  I would prefer if you didn’t</a:t>
            </a:r>
          </a:p>
          <a:p>
            <a:pPr marL="0" indent="0" algn="ctr">
              <a:buNone/>
            </a:pPr>
            <a:endParaRPr lang="en-US" sz="3900" u="sng" dirty="0" smtClean="0"/>
          </a:p>
          <a:p>
            <a:pPr marL="0" indent="0" algn="ctr">
              <a:buNone/>
            </a:pPr>
            <a:r>
              <a:rPr lang="en-US" sz="3900" u="sng" dirty="0" smtClean="0"/>
              <a:t>ANSWER 2</a:t>
            </a:r>
            <a:r>
              <a:rPr lang="en-US" sz="3900" dirty="0" smtClean="0"/>
              <a:t>:  I am not sure</a:t>
            </a:r>
          </a:p>
          <a:p>
            <a:pPr marL="0" indent="0" algn="ctr">
              <a:buNone/>
            </a:pPr>
            <a:endParaRPr lang="en-US" sz="3900" dirty="0"/>
          </a:p>
          <a:p>
            <a:pPr marL="0" indent="0" algn="ctr">
              <a:buNone/>
            </a:pPr>
            <a:endParaRPr lang="en-US" sz="3900" dirty="0" smtClean="0"/>
          </a:p>
          <a:p>
            <a:pPr marL="0" indent="0" algn="ctr">
              <a:buNone/>
            </a:pPr>
            <a:r>
              <a:rPr lang="en-US" dirty="0" smtClean="0"/>
              <a:t>*Stevia may be OK…use sparingly.</a:t>
            </a:r>
            <a:endParaRPr lang="en-US" dirty="0"/>
          </a:p>
        </p:txBody>
      </p:sp>
    </p:spTree>
    <p:extLst>
      <p:ext uri="{BB962C8B-B14F-4D97-AF65-F5344CB8AC3E}">
        <p14:creationId xmlns:p14="http://schemas.microsoft.com/office/powerpoint/2010/main" val="356217990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Supplements</a:t>
            </a:r>
            <a:endParaRPr lang="en-US" dirty="0">
              <a:solidFill>
                <a:srgbClr val="FFFF00"/>
              </a:solidFill>
            </a:endParaRPr>
          </a:p>
        </p:txBody>
      </p:sp>
      <p:sp>
        <p:nvSpPr>
          <p:cNvPr id="5" name="Content Placeholder 4"/>
          <p:cNvSpPr>
            <a:spLocks noGrp="1"/>
          </p:cNvSpPr>
          <p:nvPr>
            <p:ph idx="1"/>
          </p:nvPr>
        </p:nvSpPr>
        <p:spPr/>
        <p:txBody>
          <a:bodyPr>
            <a:normAutofit/>
          </a:bodyPr>
          <a:lstStyle/>
          <a:p>
            <a:endParaRPr lang="en-US" dirty="0" smtClean="0"/>
          </a:p>
          <a:p>
            <a:r>
              <a:rPr lang="en-US" dirty="0" smtClean="0"/>
              <a:t>Fish Oil = </a:t>
            </a:r>
            <a:r>
              <a:rPr lang="en-US" i="1" dirty="0" smtClean="0"/>
              <a:t>brain and eye development </a:t>
            </a:r>
            <a:r>
              <a:rPr lang="en-US" sz="2000" i="1" dirty="0" smtClean="0"/>
              <a:t>(after 1 year)</a:t>
            </a:r>
          </a:p>
          <a:p>
            <a:endParaRPr lang="en-US" dirty="0" smtClean="0"/>
          </a:p>
          <a:p>
            <a:r>
              <a:rPr lang="en-US" dirty="0" smtClean="0"/>
              <a:t>Carnitine =</a:t>
            </a:r>
            <a:r>
              <a:rPr lang="en-US" i="1" dirty="0" smtClean="0"/>
              <a:t> alertness, </a:t>
            </a:r>
            <a:r>
              <a:rPr lang="en-US" i="1" dirty="0" err="1" smtClean="0"/>
              <a:t>hypotonia</a:t>
            </a:r>
            <a:endParaRPr lang="en-US" i="1" dirty="0" smtClean="0"/>
          </a:p>
          <a:p>
            <a:endParaRPr lang="en-US" dirty="0" smtClean="0"/>
          </a:p>
          <a:p>
            <a:r>
              <a:rPr lang="en-US" dirty="0" smtClean="0"/>
              <a:t>Coenzyme Q10</a:t>
            </a:r>
            <a:r>
              <a:rPr lang="en-US" dirty="0"/>
              <a:t> </a:t>
            </a:r>
            <a:r>
              <a:rPr lang="en-US" dirty="0" smtClean="0"/>
              <a:t>= </a:t>
            </a:r>
            <a:r>
              <a:rPr lang="en-US" i="1" dirty="0" smtClean="0"/>
              <a:t>energy</a:t>
            </a:r>
            <a:endParaRPr lang="en-US" dirty="0" smtClean="0"/>
          </a:p>
          <a:p>
            <a:pPr marL="0" indent="0">
              <a:buNone/>
            </a:pPr>
            <a:endParaRPr lang="en-US" dirty="0" smtClean="0"/>
          </a:p>
        </p:txBody>
      </p:sp>
    </p:spTree>
    <p:extLst>
      <p:ext uri="{BB962C8B-B14F-4D97-AF65-F5344CB8AC3E}">
        <p14:creationId xmlns:p14="http://schemas.microsoft.com/office/powerpoint/2010/main" val="108137377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More Supplements</a:t>
            </a:r>
            <a:endParaRPr lang="en-US" dirty="0">
              <a:solidFill>
                <a:srgbClr val="FFFF00"/>
              </a:solidFill>
            </a:endParaRPr>
          </a:p>
        </p:txBody>
      </p:sp>
      <p:sp>
        <p:nvSpPr>
          <p:cNvPr id="5" name="Content Placeholder 4"/>
          <p:cNvSpPr>
            <a:spLocks noGrp="1"/>
          </p:cNvSpPr>
          <p:nvPr>
            <p:ph idx="1"/>
          </p:nvPr>
        </p:nvSpPr>
        <p:spPr/>
        <p:txBody>
          <a:bodyPr>
            <a:normAutofit/>
          </a:bodyPr>
          <a:lstStyle/>
          <a:p>
            <a:endParaRPr lang="en-US" dirty="0" smtClean="0"/>
          </a:p>
          <a:p>
            <a:r>
              <a:rPr lang="en-US" dirty="0" smtClean="0"/>
              <a:t>Multivitamins:  </a:t>
            </a:r>
            <a:r>
              <a:rPr lang="en-US" i="1" dirty="0" smtClean="0"/>
              <a:t>some may need if diet restricted</a:t>
            </a:r>
          </a:p>
          <a:p>
            <a:r>
              <a:rPr lang="en-US" dirty="0" smtClean="0"/>
              <a:t>Iron:  </a:t>
            </a:r>
            <a:r>
              <a:rPr lang="en-US" i="1" dirty="0">
                <a:solidFill>
                  <a:srgbClr val="FF0000"/>
                </a:solidFill>
              </a:rPr>
              <a:t>U</a:t>
            </a:r>
            <a:r>
              <a:rPr lang="en-US" i="1" dirty="0" smtClean="0">
                <a:solidFill>
                  <a:srgbClr val="FF0000"/>
                </a:solidFill>
              </a:rPr>
              <a:t>sing it without iron deficiency can be dangerous</a:t>
            </a:r>
          </a:p>
          <a:p>
            <a:r>
              <a:rPr lang="en-US" dirty="0" smtClean="0"/>
              <a:t>Vitamin D:  </a:t>
            </a:r>
            <a:r>
              <a:rPr lang="en-US" i="1" dirty="0" smtClean="0"/>
              <a:t>Check levels</a:t>
            </a:r>
          </a:p>
          <a:p>
            <a:r>
              <a:rPr lang="en-US" dirty="0" smtClean="0"/>
              <a:t>Vitamin B 12:  </a:t>
            </a:r>
            <a:r>
              <a:rPr lang="en-US" i="1" dirty="0" smtClean="0"/>
              <a:t>May improve energy</a:t>
            </a:r>
          </a:p>
          <a:p>
            <a:r>
              <a:rPr lang="en-US" dirty="0" smtClean="0"/>
              <a:t>Probiotics:  </a:t>
            </a:r>
            <a:r>
              <a:rPr lang="en-US" i="1" dirty="0" smtClean="0"/>
              <a:t>GI issues </a:t>
            </a:r>
            <a:r>
              <a:rPr lang="en-US" sz="2800" i="1" dirty="0" smtClean="0"/>
              <a:t>(exciting field of research)</a:t>
            </a:r>
          </a:p>
        </p:txBody>
      </p:sp>
    </p:spTree>
    <p:extLst>
      <p:ext uri="{BB962C8B-B14F-4D97-AF65-F5344CB8AC3E}">
        <p14:creationId xmlns:p14="http://schemas.microsoft.com/office/powerpoint/2010/main" val="109871844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Best </a:t>
            </a:r>
            <a:r>
              <a:rPr lang="en-US" b="1" u="sng" dirty="0" smtClean="0">
                <a:solidFill>
                  <a:srgbClr val="FFFF00"/>
                </a:solidFill>
              </a:rPr>
              <a:t>Food</a:t>
            </a:r>
            <a:r>
              <a:rPr lang="en-US" dirty="0" smtClean="0">
                <a:solidFill>
                  <a:srgbClr val="FFFF00"/>
                </a:solidFill>
              </a:rPr>
              <a:t> Sources of Supplements</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u="sng" dirty="0" smtClean="0"/>
              <a:t>Carnitine</a:t>
            </a:r>
            <a:r>
              <a:rPr lang="en-US" dirty="0" smtClean="0"/>
              <a:t>:  beef, milk</a:t>
            </a:r>
          </a:p>
          <a:p>
            <a:endParaRPr lang="en-US" u="sng" dirty="0" smtClean="0"/>
          </a:p>
          <a:p>
            <a:r>
              <a:rPr lang="en-US" u="sng" dirty="0" smtClean="0"/>
              <a:t>CoQ10</a:t>
            </a:r>
            <a:r>
              <a:rPr lang="en-US" dirty="0" smtClean="0"/>
              <a:t>:  salmon, tuna, liver, whole grains</a:t>
            </a:r>
          </a:p>
          <a:p>
            <a:r>
              <a:rPr lang="en-US" u="sng" dirty="0" smtClean="0"/>
              <a:t>Omega 3’s</a:t>
            </a:r>
            <a:r>
              <a:rPr lang="en-US" dirty="0" smtClean="0"/>
              <a:t>:  fish, walnuts, spinach</a:t>
            </a:r>
          </a:p>
          <a:p>
            <a:r>
              <a:rPr lang="en-US" u="sng" dirty="0" smtClean="0"/>
              <a:t>Vitamin D</a:t>
            </a:r>
            <a:r>
              <a:rPr lang="en-US" dirty="0" smtClean="0"/>
              <a:t>:   salmon, egg yolk, fortified milk and cereal</a:t>
            </a:r>
          </a:p>
          <a:p>
            <a:endParaRPr lang="en-US" u="sng" dirty="0" smtClean="0"/>
          </a:p>
          <a:p>
            <a:r>
              <a:rPr lang="en-US" u="sng" dirty="0" smtClean="0"/>
              <a:t>Probiotics</a:t>
            </a:r>
            <a:r>
              <a:rPr lang="en-US" dirty="0" smtClean="0"/>
              <a:t>:  yogurt, kefir</a:t>
            </a:r>
            <a:endParaRPr lang="en-US" u="sng" dirty="0" smtClean="0"/>
          </a:p>
          <a:p>
            <a:endParaRPr lang="en-US" dirty="0" smtClean="0"/>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572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63375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Supplements in PWS</a:t>
            </a:r>
            <a:endParaRPr lang="en-US" dirty="0">
              <a:solidFill>
                <a:srgbClr val="FFFF00"/>
              </a:solidFill>
            </a:endParaRPr>
          </a:p>
        </p:txBody>
      </p:sp>
      <p:sp>
        <p:nvSpPr>
          <p:cNvPr id="5" name="Content Placeholder 4"/>
          <p:cNvSpPr>
            <a:spLocks noGrp="1"/>
          </p:cNvSpPr>
          <p:nvPr>
            <p:ph idx="1"/>
          </p:nvPr>
        </p:nvSpPr>
        <p:spPr>
          <a:xfrm>
            <a:off x="457200" y="1600200"/>
            <a:ext cx="8229600" cy="5029200"/>
          </a:xfrm>
        </p:spPr>
        <p:txBody>
          <a:bodyPr>
            <a:normAutofit/>
          </a:bodyPr>
          <a:lstStyle/>
          <a:p>
            <a:pPr marL="0" indent="0" algn="ctr">
              <a:buNone/>
            </a:pPr>
            <a:r>
              <a:rPr lang="en-US" sz="5400" b="1" u="sng" dirty="0" smtClean="0">
                <a:solidFill>
                  <a:srgbClr val="7030A0"/>
                </a:solidFill>
              </a:rPr>
              <a:t>DISCUSS WITH PHYSICIAN</a:t>
            </a:r>
          </a:p>
          <a:p>
            <a:endParaRPr lang="en-US" dirty="0" smtClean="0"/>
          </a:p>
          <a:p>
            <a:pPr lvl="1"/>
            <a:endParaRPr lang="en-US" dirty="0" smtClean="0"/>
          </a:p>
          <a:p>
            <a:pPr marL="457200" lvl="1" indent="0">
              <a:buNone/>
            </a:pPr>
            <a:endParaRPr lang="en-US" dirty="0" smtClean="0"/>
          </a:p>
        </p:txBody>
      </p:sp>
      <p:pic>
        <p:nvPicPr>
          <p:cNvPr id="15362" name="Picture 2" descr="C:\Users\Melanie\AppData\Local\Microsoft\Windows\Temporary Internet Files\Content.IE5\FEIRVS2C\MC90015678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2112" y="2708442"/>
            <a:ext cx="2491289" cy="294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57225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How To Feed</a:t>
            </a:r>
            <a:endParaRPr lang="en-US" b="1" dirty="0">
              <a:solidFill>
                <a:srgbClr val="FFFF00"/>
              </a:solidFill>
            </a:endParaRPr>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06286"/>
            <a:ext cx="861060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7058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Structure</a:t>
            </a:r>
            <a:endParaRPr lang="en-US" dirty="0">
              <a:solidFill>
                <a:srgbClr val="FFFF00"/>
              </a:solidFill>
            </a:endParaRPr>
          </a:p>
        </p:txBody>
      </p:sp>
      <p:sp>
        <p:nvSpPr>
          <p:cNvPr id="3" name="Content Placeholder 2"/>
          <p:cNvSpPr>
            <a:spLocks noGrp="1"/>
          </p:cNvSpPr>
          <p:nvPr>
            <p:ph idx="1"/>
          </p:nvPr>
        </p:nvSpPr>
        <p:spPr/>
        <p:txBody>
          <a:bodyPr/>
          <a:lstStyle/>
          <a:p>
            <a:endParaRPr lang="en-US" dirty="0" smtClean="0"/>
          </a:p>
          <a:p>
            <a:pPr marL="64008" indent="0">
              <a:buNone/>
            </a:pPr>
            <a:endParaRPr lang="en-US" sz="4800" dirty="0" smtClean="0"/>
          </a:p>
          <a:p>
            <a:pPr marL="57150" indent="0">
              <a:buNone/>
            </a:pPr>
            <a:r>
              <a:rPr lang="en-US" sz="7000" dirty="0" smtClean="0">
                <a:sym typeface="Wingdings" pitchFamily="2" charset="2"/>
              </a:rPr>
              <a:t>Essential</a:t>
            </a:r>
          </a:p>
          <a:p>
            <a:pPr lvl="1">
              <a:buFont typeface="Wingdings" pitchFamily="2" charset="2"/>
              <a:buChar char="§"/>
            </a:pPr>
            <a:endParaRPr lang="en-US" dirty="0" smtClean="0">
              <a:sym typeface="Wingdings" pitchFamily="2" charset="2"/>
            </a:endParaRPr>
          </a:p>
          <a:p>
            <a:endParaRPr lang="en-US" dirty="0"/>
          </a:p>
          <a:p>
            <a:pPr marL="64008" indent="0">
              <a:buNone/>
            </a:pPr>
            <a:endParaRPr lang="en-US" dirty="0"/>
          </a:p>
        </p:txBody>
      </p:sp>
      <p:pic>
        <p:nvPicPr>
          <p:cNvPr id="2051" name="Picture 3" descr="C:\Users\Melanie\AppData\Local\Microsoft\Windows\Temporary Internet Files\Content.IE5\S7687CZ2\MP9004277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447800"/>
            <a:ext cx="4648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52675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Structure:  MENUS</a:t>
            </a:r>
            <a:endParaRPr lang="en-US" dirty="0">
              <a:solidFill>
                <a:srgbClr val="FFFF00"/>
              </a:solidFill>
            </a:endParaRPr>
          </a:p>
        </p:txBody>
      </p:sp>
      <p:sp>
        <p:nvSpPr>
          <p:cNvPr id="3" name="Content Placeholder 2"/>
          <p:cNvSpPr>
            <a:spLocks noGrp="1"/>
          </p:cNvSpPr>
          <p:nvPr>
            <p:ph sz="half" idx="1"/>
          </p:nvPr>
        </p:nvSpPr>
        <p:spPr/>
        <p:txBody>
          <a:bodyPr>
            <a:normAutofit/>
          </a:bodyPr>
          <a:lstStyle/>
          <a:p>
            <a:r>
              <a:rPr lang="en-US" sz="3600" dirty="0" smtClean="0"/>
              <a:t>B, S, L, S, D</a:t>
            </a:r>
            <a:endParaRPr lang="en-US" sz="3600" u="sng" dirty="0" smtClean="0"/>
          </a:p>
          <a:p>
            <a:endParaRPr lang="en-US" sz="3600" dirty="0" smtClean="0"/>
          </a:p>
          <a:p>
            <a:r>
              <a:rPr lang="en-US" sz="3600" dirty="0" smtClean="0"/>
              <a:t>Separate by at </a:t>
            </a:r>
            <a:r>
              <a:rPr lang="en-US" sz="3600" u="sng" dirty="0" smtClean="0"/>
              <a:t>least</a:t>
            </a:r>
            <a:r>
              <a:rPr lang="en-US" sz="3600" dirty="0" smtClean="0"/>
              <a:t> 2 ½ hours</a:t>
            </a:r>
          </a:p>
          <a:p>
            <a:endParaRPr lang="en-US" sz="3600" dirty="0" smtClean="0"/>
          </a:p>
          <a:p>
            <a:r>
              <a:rPr lang="en-US" sz="3600" dirty="0" smtClean="0"/>
              <a:t>Post menus</a:t>
            </a:r>
            <a:endParaRPr lang="en-US" dirty="0"/>
          </a:p>
          <a:p>
            <a:pPr lvl="1"/>
            <a:endParaRPr lang="en-US" dirty="0"/>
          </a:p>
          <a:p>
            <a:endParaRPr lang="en-US" dirty="0"/>
          </a:p>
        </p:txBody>
      </p:sp>
      <p:pic>
        <p:nvPicPr>
          <p:cNvPr id="5" name="Picture 2" descr="C:\Users\Melanie\AppData\Local\Microsoft\Windows\Temporary Internet Files\Content.IE5\W8O81YT2\MC900389510[1].wmf"/>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133600"/>
            <a:ext cx="2933159" cy="318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86790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Menu Planning</a:t>
            </a:r>
            <a:endParaRPr lang="en-US" dirty="0">
              <a:solidFill>
                <a:srgbClr val="FFFF00"/>
              </a:solidFill>
            </a:endParaRPr>
          </a:p>
        </p:txBody>
      </p:sp>
      <p:sp>
        <p:nvSpPr>
          <p:cNvPr id="3" name="Content Placeholder 2"/>
          <p:cNvSpPr>
            <a:spLocks noGrp="1"/>
          </p:cNvSpPr>
          <p:nvPr>
            <p:ph sz="half" idx="1"/>
          </p:nvPr>
        </p:nvSpPr>
        <p:spPr>
          <a:xfrm>
            <a:off x="457200" y="1295400"/>
            <a:ext cx="4038600" cy="4830763"/>
          </a:xfrm>
        </p:spPr>
        <p:txBody>
          <a:bodyPr>
            <a:normAutofit/>
          </a:bodyPr>
          <a:lstStyle/>
          <a:p>
            <a:endParaRPr lang="en-US" dirty="0"/>
          </a:p>
          <a:p>
            <a:endParaRPr lang="en-US" sz="4000" dirty="0" smtClean="0"/>
          </a:p>
          <a:p>
            <a:r>
              <a:rPr lang="en-US" sz="4400" dirty="0" smtClean="0"/>
              <a:t>Eatingwell.com</a:t>
            </a:r>
          </a:p>
          <a:p>
            <a:r>
              <a:rPr lang="en-US" sz="4400" dirty="0" smtClean="0"/>
              <a:t>Emeals.com</a:t>
            </a:r>
          </a:p>
          <a:p>
            <a:pPr marL="0" indent="0">
              <a:buNone/>
            </a:pPr>
            <a:endParaRPr lang="en-US" sz="4000" dirty="0"/>
          </a:p>
        </p:txBody>
      </p:sp>
      <p:pic>
        <p:nvPicPr>
          <p:cNvPr id="20482" name="Picture 2" descr="C:\Users\Melanie\AppData\Local\Microsoft\Windows\Temporary Internet Files\Content.IE5\SXWMS8DS\MP900422846[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286000"/>
            <a:ext cx="4038600" cy="311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4369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Calories</a:t>
            </a:r>
            <a:endParaRPr lang="en-US" dirty="0">
              <a:solidFill>
                <a:srgbClr val="FFFF00"/>
              </a:solidFill>
            </a:endParaRPr>
          </a:p>
        </p:txBody>
      </p:sp>
      <p:sp>
        <p:nvSpPr>
          <p:cNvPr id="3" name="Content Placeholder 2"/>
          <p:cNvSpPr>
            <a:spLocks noGrp="1"/>
          </p:cNvSpPr>
          <p:nvPr>
            <p:ph idx="1"/>
          </p:nvPr>
        </p:nvSpPr>
        <p:spPr/>
        <p:txBody>
          <a:bodyPr>
            <a:normAutofit/>
          </a:bodyPr>
          <a:lstStyle/>
          <a:p>
            <a:pPr marL="64008" indent="0" algn="ctr">
              <a:buNone/>
            </a:pPr>
            <a:endParaRPr lang="en-US" dirty="0" smtClean="0">
              <a:latin typeface="Baveuse" pitchFamily="2" charset="0"/>
            </a:endParaRPr>
          </a:p>
          <a:p>
            <a:pPr marL="64008" indent="0" algn="ctr">
              <a:buNone/>
            </a:pPr>
            <a:endParaRPr lang="en-US" sz="4800" b="1" u="sng" dirty="0" smtClean="0">
              <a:ea typeface="BatangChe" pitchFamily="49" charset="-127"/>
            </a:endParaRPr>
          </a:p>
          <a:p>
            <a:pPr marL="64008" indent="0" algn="ctr">
              <a:buNone/>
            </a:pPr>
            <a:r>
              <a:rPr lang="en-US" sz="4800" b="1" u="sng" dirty="0" smtClean="0">
                <a:ea typeface="BatangChe" pitchFamily="49" charset="-127"/>
              </a:rPr>
              <a:t>Calories=A unit of energy </a:t>
            </a:r>
          </a:p>
          <a:p>
            <a:pPr marL="64008" indent="0" algn="ctr">
              <a:buNone/>
            </a:pPr>
            <a:endParaRPr lang="en-US" sz="4800" b="1" dirty="0" smtClean="0">
              <a:ea typeface="BatangChe" pitchFamily="49" charset="-127"/>
            </a:endParaRPr>
          </a:p>
          <a:p>
            <a:pPr marL="64008" indent="0" algn="ctr">
              <a:buNone/>
            </a:pPr>
            <a:r>
              <a:rPr lang="en-US" sz="4800" b="1" dirty="0" smtClean="0">
                <a:ea typeface="BatangChe" pitchFamily="49" charset="-127"/>
              </a:rPr>
              <a:t>(or the fuel for the body)</a:t>
            </a:r>
          </a:p>
          <a:p>
            <a:pPr marL="64008" indent="0" algn="ctr">
              <a:buNone/>
            </a:pPr>
            <a:endParaRPr lang="en-US" sz="4800" b="1" u="sng" dirty="0">
              <a:ea typeface="BatangChe" pitchFamily="49" charset="-127"/>
            </a:endParaRPr>
          </a:p>
          <a:p>
            <a:pPr marL="64008" indent="0" algn="ctr">
              <a:buNone/>
            </a:pPr>
            <a:endParaRPr lang="en-US" sz="4800" b="1" u="sng" dirty="0" smtClean="0">
              <a:ea typeface="BatangChe" pitchFamily="49" charset="-127"/>
            </a:endParaRPr>
          </a:p>
          <a:p>
            <a:pPr marL="64008" indent="0" algn="ctr">
              <a:buNone/>
            </a:pPr>
            <a:endParaRPr lang="en-US" sz="4800" dirty="0" smtClean="0">
              <a:ea typeface="BatangChe" pitchFamily="49" charset="-127"/>
            </a:endParaRPr>
          </a:p>
          <a:p>
            <a:pPr marL="64008" indent="0" algn="ctr">
              <a:buNone/>
            </a:pPr>
            <a:endParaRPr lang="en-US" sz="4800" dirty="0" smtClean="0">
              <a:ea typeface="BatangChe" pitchFamily="49" charset="-127"/>
            </a:endParaRPr>
          </a:p>
        </p:txBody>
      </p:sp>
    </p:spTree>
    <p:extLst>
      <p:ext uri="{BB962C8B-B14F-4D97-AF65-F5344CB8AC3E}">
        <p14:creationId xmlns:p14="http://schemas.microsoft.com/office/powerpoint/2010/main" val="194829519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Structure:  RULES</a:t>
            </a:r>
            <a:endParaRPr lang="en-US" dirty="0">
              <a:solidFill>
                <a:srgbClr val="FFFF00"/>
              </a:solidFill>
            </a:endParaRPr>
          </a:p>
        </p:txBody>
      </p:sp>
      <p:sp>
        <p:nvSpPr>
          <p:cNvPr id="3" name="Content Placeholder 2"/>
          <p:cNvSpPr>
            <a:spLocks noGrp="1"/>
          </p:cNvSpPr>
          <p:nvPr>
            <p:ph sz="half" idx="1"/>
          </p:nvPr>
        </p:nvSpPr>
        <p:spPr/>
        <p:txBody>
          <a:bodyPr>
            <a:normAutofit/>
          </a:bodyPr>
          <a:lstStyle/>
          <a:p>
            <a:endParaRPr lang="en-US" sz="3600" dirty="0" smtClean="0"/>
          </a:p>
          <a:p>
            <a:r>
              <a:rPr lang="en-US" sz="3600" dirty="0" smtClean="0"/>
              <a:t>Post rules</a:t>
            </a:r>
          </a:p>
          <a:p>
            <a:r>
              <a:rPr lang="en-US" sz="3600" dirty="0"/>
              <a:t>Family meals</a:t>
            </a:r>
          </a:p>
          <a:p>
            <a:r>
              <a:rPr lang="en-US" sz="3600" dirty="0" smtClean="0"/>
              <a:t>No distractions</a:t>
            </a:r>
          </a:p>
          <a:p>
            <a:r>
              <a:rPr lang="en-US" sz="3600" dirty="0" smtClean="0"/>
              <a:t>Eat at the table</a:t>
            </a:r>
          </a:p>
          <a:p>
            <a:r>
              <a:rPr lang="en-US" sz="3600" dirty="0" smtClean="0"/>
              <a:t>Manners</a:t>
            </a:r>
          </a:p>
          <a:p>
            <a:pPr marL="0" indent="0">
              <a:buNone/>
            </a:pPr>
            <a:endParaRPr lang="en-US" sz="3600" dirty="0"/>
          </a:p>
          <a:p>
            <a:pPr lvl="1"/>
            <a:endParaRPr lang="en-US" dirty="0"/>
          </a:p>
          <a:p>
            <a:pPr lvl="1"/>
            <a:endParaRPr lang="en-US" dirty="0"/>
          </a:p>
          <a:p>
            <a:endParaRPr lang="en-US" dirty="0"/>
          </a:p>
        </p:txBody>
      </p:sp>
      <p:sp>
        <p:nvSpPr>
          <p:cNvPr id="4" name="Content Placeholder 3"/>
          <p:cNvSpPr>
            <a:spLocks noGrp="1"/>
          </p:cNvSpPr>
          <p:nvPr>
            <p:ph sz="half" idx="2"/>
          </p:nvPr>
        </p:nvSpPr>
        <p:spPr/>
        <p:txBody>
          <a:bodyPr>
            <a:normAutofit/>
          </a:bodyPr>
          <a:lstStyle/>
          <a:p>
            <a:endParaRPr lang="en-US" dirty="0"/>
          </a:p>
        </p:txBody>
      </p:sp>
      <p:pic>
        <p:nvPicPr>
          <p:cNvPr id="17410" name="Picture 2" descr="C:\Users\Melanie\AppData\Local\Microsoft\Windows\Temporary Internet Files\Content.IE5\FEIRVS2C\MM9002347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87985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73933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“This Is Just What We Do”</a:t>
            </a:r>
            <a:endParaRPr lang="en-US" dirty="0">
              <a:solidFill>
                <a:srgbClr val="FFFF00"/>
              </a:solidFill>
            </a:endParaRPr>
          </a:p>
        </p:txBody>
      </p:sp>
      <p:sp>
        <p:nvSpPr>
          <p:cNvPr id="3" name="Content Placeholder 2"/>
          <p:cNvSpPr>
            <a:spLocks noGrp="1"/>
          </p:cNvSpPr>
          <p:nvPr>
            <p:ph idx="1"/>
          </p:nvPr>
        </p:nvSpPr>
        <p:spPr>
          <a:xfrm>
            <a:off x="457200" y="1295400"/>
            <a:ext cx="8229600" cy="4525963"/>
          </a:xfrm>
        </p:spPr>
        <p:txBody>
          <a:bodyPr/>
          <a:lstStyle/>
          <a:p>
            <a:endParaRPr lang="en-US" dirty="0" smtClean="0"/>
          </a:p>
          <a:p>
            <a:endParaRPr lang="en-US" dirty="0" smtClean="0"/>
          </a:p>
          <a:p>
            <a:pPr marL="0" indent="0">
              <a:buNone/>
            </a:pPr>
            <a:endParaRPr lang="en-US" dirty="0" smtClean="0"/>
          </a:p>
        </p:txBody>
      </p:sp>
      <p:pic>
        <p:nvPicPr>
          <p:cNvPr id="18434" name="Picture 2" descr="C:\Users\Melanie\AppData\Local\Microsoft\Windows\Temporary Internet Files\Content.IE5\FQDQZNSQ\MP9004423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880" y="2209800"/>
            <a:ext cx="5257800" cy="34948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1524000"/>
            <a:ext cx="2636520" cy="6740308"/>
          </a:xfrm>
          <a:prstGeom prst="rect">
            <a:avLst/>
          </a:prstGeom>
        </p:spPr>
        <p:txBody>
          <a:bodyPr wrap="square">
            <a:spAutoFit/>
          </a:bodyPr>
          <a:lstStyle/>
          <a:p>
            <a:r>
              <a:rPr lang="en-US" sz="3600" b="1" dirty="0"/>
              <a:t>Routines</a:t>
            </a:r>
          </a:p>
          <a:p>
            <a:r>
              <a:rPr lang="en-US" sz="3600" b="1" dirty="0"/>
              <a:t>Rules </a:t>
            </a:r>
          </a:p>
          <a:p>
            <a:r>
              <a:rPr lang="en-US" sz="3600" b="1" dirty="0"/>
              <a:t>Boundaries</a:t>
            </a:r>
          </a:p>
          <a:p>
            <a:r>
              <a:rPr lang="en-US" sz="3600" b="1" dirty="0" smtClean="0"/>
              <a:t>Consistency</a:t>
            </a:r>
          </a:p>
          <a:p>
            <a:r>
              <a:rPr lang="en-US" sz="3600" b="1" dirty="0" smtClean="0"/>
              <a:t>Balance</a:t>
            </a:r>
            <a:endParaRPr lang="en-US" sz="3600" b="1" dirty="0"/>
          </a:p>
          <a:p>
            <a:endParaRPr lang="en-US" sz="3600" b="1" dirty="0"/>
          </a:p>
          <a:p>
            <a:r>
              <a:rPr lang="en-US" sz="3600" b="1" u="sng" dirty="0"/>
              <a:t>PROVIDES</a:t>
            </a:r>
            <a:r>
              <a:rPr lang="en-US" sz="3600" b="1" dirty="0"/>
              <a:t>:  Safety and Security</a:t>
            </a:r>
          </a:p>
          <a:p>
            <a:endParaRPr lang="en-US" sz="3600" b="1" dirty="0"/>
          </a:p>
          <a:p>
            <a:endParaRPr lang="en-US" sz="3600" b="1" dirty="0"/>
          </a:p>
          <a:p>
            <a:endParaRPr lang="en-US" sz="3600" b="1" dirty="0"/>
          </a:p>
        </p:txBody>
      </p:sp>
    </p:spTree>
    <p:extLst>
      <p:ext uri="{BB962C8B-B14F-4D97-AF65-F5344CB8AC3E}">
        <p14:creationId xmlns:p14="http://schemas.microsoft.com/office/powerpoint/2010/main" val="36844568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Kitchen Table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The </a:t>
            </a:r>
            <a:r>
              <a:rPr lang="en-US" u="sng" dirty="0" smtClean="0"/>
              <a:t>most</a:t>
            </a:r>
            <a:r>
              <a:rPr lang="en-US" dirty="0" smtClean="0"/>
              <a:t> important piece of furniture you own</a:t>
            </a:r>
          </a:p>
          <a:p>
            <a:endParaRPr lang="en-US" dirty="0" smtClean="0"/>
          </a:p>
          <a:p>
            <a:r>
              <a:rPr lang="en-US" dirty="0" smtClean="0"/>
              <a:t>Strengthens:</a:t>
            </a:r>
          </a:p>
          <a:p>
            <a:pPr lvl="1"/>
            <a:r>
              <a:rPr lang="en-US" dirty="0" smtClean="0"/>
              <a:t>Family</a:t>
            </a:r>
            <a:r>
              <a:rPr lang="en-US" dirty="0" smtClean="0">
                <a:sym typeface="Wingdings" pitchFamily="2" charset="2"/>
              </a:rPr>
              <a:t></a:t>
            </a:r>
            <a:r>
              <a:rPr lang="en-US" dirty="0" smtClean="0"/>
              <a:t>sense of support</a:t>
            </a:r>
          </a:p>
          <a:p>
            <a:pPr lvl="1"/>
            <a:r>
              <a:rPr lang="en-US" dirty="0" smtClean="0"/>
              <a:t>Vocabulary</a:t>
            </a:r>
          </a:p>
          <a:p>
            <a:pPr lvl="1"/>
            <a:r>
              <a:rPr lang="en-US" dirty="0" smtClean="0"/>
              <a:t>Manners</a:t>
            </a:r>
          </a:p>
          <a:p>
            <a:pPr lvl="1"/>
            <a:r>
              <a:rPr lang="en-US" dirty="0" smtClean="0"/>
              <a:t>Helps with some picky eaters</a:t>
            </a:r>
          </a:p>
          <a:p>
            <a:pPr lvl="1"/>
            <a:endParaRPr lang="en-US" dirty="0"/>
          </a:p>
        </p:txBody>
      </p:sp>
      <p:pic>
        <p:nvPicPr>
          <p:cNvPr id="19461" name="Picture 5" descr="C:\Users\Melanie\AppData\Local\Microsoft\Windows\Temporary Internet Files\Content.IE5\FQDQZNSQ\MP9004013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682989"/>
            <a:ext cx="2789555" cy="185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48547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Helpful Hints in Feeding with PWS</a:t>
            </a:r>
            <a:endParaRPr lang="en-US" dirty="0">
              <a:solidFill>
                <a:srgbClr val="FFFF00"/>
              </a:solidFill>
            </a:endParaRPr>
          </a:p>
        </p:txBody>
      </p:sp>
      <p:sp>
        <p:nvSpPr>
          <p:cNvPr id="5" name="Content Placeholder 4"/>
          <p:cNvSpPr>
            <a:spLocks noGrp="1"/>
          </p:cNvSpPr>
          <p:nvPr>
            <p:ph idx="1"/>
          </p:nvPr>
        </p:nvSpPr>
        <p:spPr/>
        <p:txBody>
          <a:bodyPr/>
          <a:lstStyle/>
          <a:p>
            <a:endParaRPr lang="en-US" dirty="0" smtClean="0"/>
          </a:p>
          <a:p>
            <a:r>
              <a:rPr lang="en-US" dirty="0" smtClean="0"/>
              <a:t>Plate the food.  No family style at the table.</a:t>
            </a:r>
          </a:p>
          <a:p>
            <a:r>
              <a:rPr lang="en-US" dirty="0" smtClean="0"/>
              <a:t>Use smaller plates</a:t>
            </a:r>
          </a:p>
          <a:p>
            <a:r>
              <a:rPr lang="en-US" dirty="0" smtClean="0"/>
              <a:t>Never use food as incentive or reward</a:t>
            </a:r>
          </a:p>
          <a:p>
            <a:r>
              <a:rPr lang="en-US" dirty="0" smtClean="0"/>
              <a:t>Limit buffets or open access to food</a:t>
            </a:r>
          </a:p>
          <a:p>
            <a:r>
              <a:rPr lang="en-US" dirty="0" smtClean="0"/>
              <a:t>Consider using portioned containers</a:t>
            </a:r>
          </a:p>
        </p:txBody>
      </p:sp>
    </p:spTree>
    <p:extLst>
      <p:ext uri="{BB962C8B-B14F-4D97-AF65-F5344CB8AC3E}">
        <p14:creationId xmlns:p14="http://schemas.microsoft.com/office/powerpoint/2010/main" val="255273248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Principles of Food Security in PWS</a:t>
            </a:r>
            <a:endParaRPr lang="en-US" dirty="0">
              <a:solidFill>
                <a:srgbClr val="FFFF00"/>
              </a:solidFill>
            </a:endParaRPr>
          </a:p>
        </p:txBody>
      </p:sp>
      <p:sp>
        <p:nvSpPr>
          <p:cNvPr id="3" name="Content Placeholder 2"/>
          <p:cNvSpPr>
            <a:spLocks noGrp="1"/>
          </p:cNvSpPr>
          <p:nvPr>
            <p:ph idx="1"/>
          </p:nvPr>
        </p:nvSpPr>
        <p:spPr>
          <a:xfrm>
            <a:off x="457200" y="1256831"/>
            <a:ext cx="8229600" cy="5384531"/>
          </a:xfrm>
        </p:spPr>
        <p:txBody>
          <a:bodyPr>
            <a:normAutofit fontScale="92500" lnSpcReduction="10000"/>
          </a:bodyPr>
          <a:lstStyle/>
          <a:p>
            <a:endParaRPr lang="en-US" b="1" dirty="0" smtClean="0"/>
          </a:p>
          <a:p>
            <a:r>
              <a:rPr lang="en-US" b="1" u="sng" dirty="0" smtClean="0"/>
              <a:t>No doubt</a:t>
            </a:r>
            <a:r>
              <a:rPr lang="en-US" u="sng" dirty="0" smtClean="0"/>
              <a:t> </a:t>
            </a:r>
            <a:r>
              <a:rPr lang="en-US" dirty="0" smtClean="0"/>
              <a:t>when meals will occur and what foods will be served— </a:t>
            </a:r>
            <a:r>
              <a:rPr lang="en-US" u="sng" dirty="0" smtClean="0"/>
              <a:t>MENU/RULES</a:t>
            </a:r>
          </a:p>
          <a:p>
            <a:endParaRPr lang="en-US" b="1" u="sng" dirty="0" smtClean="0"/>
          </a:p>
          <a:p>
            <a:r>
              <a:rPr lang="en-US" b="1" u="sng" dirty="0" smtClean="0"/>
              <a:t>No hope </a:t>
            </a:r>
            <a:r>
              <a:rPr lang="en-US" dirty="0" smtClean="0"/>
              <a:t>of getting anything different from what is planned—</a:t>
            </a:r>
            <a:r>
              <a:rPr lang="en-US" u="sng" dirty="0" smtClean="0"/>
              <a:t>MENU/RULES</a:t>
            </a:r>
          </a:p>
          <a:p>
            <a:endParaRPr lang="en-US" b="1" u="sng" dirty="0" smtClean="0"/>
          </a:p>
          <a:p>
            <a:r>
              <a:rPr lang="en-US" b="1" u="sng" dirty="0" smtClean="0"/>
              <a:t>No disappointment</a:t>
            </a:r>
            <a:r>
              <a:rPr lang="en-US" dirty="0" smtClean="0"/>
              <a:t>  related to false expectations--</a:t>
            </a:r>
            <a:r>
              <a:rPr lang="en-US" u="sng" dirty="0" smtClean="0"/>
              <a:t>MENU/RULES</a:t>
            </a:r>
          </a:p>
          <a:p>
            <a:endParaRPr lang="en-US" u="sng" dirty="0"/>
          </a:p>
          <a:p>
            <a:pPr marL="0" indent="0" algn="ctr">
              <a:buNone/>
            </a:pPr>
            <a:r>
              <a:rPr lang="en-US" sz="1700" dirty="0" smtClean="0"/>
              <a:t>Linda Gourash, MD &amp; Janice Forster, MD</a:t>
            </a:r>
          </a:p>
          <a:p>
            <a:endParaRPr lang="en-US" b="1" dirty="0"/>
          </a:p>
          <a:p>
            <a:pPr marL="64008" indent="0" algn="ctr">
              <a:buNone/>
            </a:pPr>
            <a:endParaRPr lang="en-US" b="1" dirty="0"/>
          </a:p>
        </p:txBody>
      </p:sp>
    </p:spTree>
    <p:extLst>
      <p:ext uri="{BB962C8B-B14F-4D97-AF65-F5344CB8AC3E}">
        <p14:creationId xmlns:p14="http://schemas.microsoft.com/office/powerpoint/2010/main" val="107284682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Ways to Achieve Food Security</a:t>
            </a:r>
            <a:endParaRPr lang="en-US" dirty="0">
              <a:solidFill>
                <a:srgbClr val="FFFF00"/>
              </a:solidFill>
            </a:endParaRPr>
          </a:p>
        </p:txBody>
      </p:sp>
      <p:sp>
        <p:nvSpPr>
          <p:cNvPr id="3" name="Content Placeholder 2"/>
          <p:cNvSpPr>
            <a:spLocks noGrp="1"/>
          </p:cNvSpPr>
          <p:nvPr>
            <p:ph idx="1"/>
          </p:nvPr>
        </p:nvSpPr>
        <p:spPr>
          <a:xfrm>
            <a:off x="0" y="1143000"/>
            <a:ext cx="9144000" cy="5486400"/>
          </a:xfrm>
        </p:spPr>
        <p:txBody>
          <a:bodyPr>
            <a:normAutofit fontScale="40000" lnSpcReduction="20000"/>
          </a:bodyPr>
          <a:lstStyle/>
          <a:p>
            <a:pPr marL="578358" indent="-514350">
              <a:buFont typeface="+mj-lt"/>
              <a:buAutoNum type="arabicPeriod"/>
            </a:pPr>
            <a:endParaRPr lang="en-US" dirty="0" smtClean="0"/>
          </a:p>
          <a:p>
            <a:pPr marL="578358" indent="-514350">
              <a:buFont typeface="+mj-lt"/>
              <a:buAutoNum type="arabicPeriod"/>
            </a:pPr>
            <a:endParaRPr lang="en-US" dirty="0"/>
          </a:p>
          <a:p>
            <a:pPr marL="578358" indent="-514350">
              <a:buFont typeface="+mj-lt"/>
              <a:buAutoNum type="arabicPeriod"/>
            </a:pPr>
            <a:endParaRPr lang="en-US" dirty="0" smtClean="0"/>
          </a:p>
          <a:p>
            <a:pPr marL="578358" indent="-514350">
              <a:buFont typeface="+mj-lt"/>
              <a:buAutoNum type="arabicPeriod"/>
            </a:pPr>
            <a:r>
              <a:rPr lang="en-US" sz="8000" dirty="0" smtClean="0"/>
              <a:t>Secure food accessibility by locking refrigerator/cabinets</a:t>
            </a:r>
          </a:p>
          <a:p>
            <a:pPr marL="578358" indent="-514350">
              <a:buFont typeface="+mj-lt"/>
              <a:buAutoNum type="arabicPeriod"/>
            </a:pPr>
            <a:r>
              <a:rPr lang="en-US" sz="8000" dirty="0" smtClean="0"/>
              <a:t>Avoid spontaneity related to food</a:t>
            </a:r>
          </a:p>
          <a:p>
            <a:pPr marL="578358" indent="-514350">
              <a:buFont typeface="+mj-lt"/>
              <a:buAutoNum type="arabicPeriod"/>
            </a:pPr>
            <a:r>
              <a:rPr lang="en-US" sz="8000" dirty="0" smtClean="0"/>
              <a:t>Supervise food exposure</a:t>
            </a:r>
          </a:p>
          <a:p>
            <a:pPr marL="578358" indent="-514350">
              <a:buFont typeface="+mj-lt"/>
              <a:buAutoNum type="arabicPeriod"/>
            </a:pPr>
            <a:r>
              <a:rPr lang="en-US" sz="8000" dirty="0" smtClean="0"/>
              <a:t>Post the meal schedule/menus</a:t>
            </a:r>
          </a:p>
          <a:p>
            <a:pPr marL="578358" indent="-514350">
              <a:buFont typeface="+mj-lt"/>
              <a:buAutoNum type="arabicPeriod"/>
            </a:pPr>
            <a:r>
              <a:rPr lang="en-US" sz="8000" dirty="0" smtClean="0"/>
              <a:t>Try to avoid places and social situations with excess food</a:t>
            </a:r>
          </a:p>
          <a:p>
            <a:pPr marL="64008" indent="0">
              <a:buNone/>
            </a:pPr>
            <a:endParaRPr lang="en-US" sz="5100" dirty="0" smtClean="0"/>
          </a:p>
          <a:p>
            <a:endParaRPr lang="en-US" dirty="0"/>
          </a:p>
          <a:p>
            <a:pPr marL="64008" indent="0">
              <a:buNone/>
            </a:pPr>
            <a:endParaRPr lang="en-US" sz="2500" dirty="0" smtClean="0"/>
          </a:p>
          <a:p>
            <a:pPr marL="64008" indent="0">
              <a:buNone/>
            </a:pPr>
            <a:endParaRPr lang="en-US" sz="2500" dirty="0"/>
          </a:p>
          <a:p>
            <a:pPr marL="64008" indent="0">
              <a:buNone/>
            </a:pPr>
            <a:r>
              <a:rPr lang="en-US" sz="2500" dirty="0" smtClean="0"/>
              <a:t>Janice </a:t>
            </a:r>
            <a:r>
              <a:rPr lang="en-US" sz="2500" dirty="0"/>
              <a:t>L. Foster, MD and Linda M. Gourash, MD  Pittsburgh Partnership</a:t>
            </a:r>
          </a:p>
          <a:p>
            <a:endParaRPr lang="en-US" dirty="0"/>
          </a:p>
        </p:txBody>
      </p:sp>
    </p:spTree>
    <p:extLst>
      <p:ext uri="{BB962C8B-B14F-4D97-AF65-F5344CB8AC3E}">
        <p14:creationId xmlns:p14="http://schemas.microsoft.com/office/powerpoint/2010/main" val="389985901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marL="484632" indent="0" algn="ctr" fontAlgn="auto">
              <a:spcAft>
                <a:spcPts val="0"/>
              </a:spcAft>
              <a:defRPr/>
            </a:pPr>
            <a:r>
              <a:rPr lang="en-US" sz="5400" b="1" dirty="0" smtClean="0">
                <a:solidFill>
                  <a:srgbClr val="FFFF00"/>
                </a:solidFill>
              </a:rPr>
              <a:t>Physical Activity</a:t>
            </a:r>
            <a:endParaRPr lang="en-US" sz="5400" b="1" dirty="0">
              <a:solidFill>
                <a:srgbClr val="FFFF00"/>
              </a:solidFill>
            </a:endParaRPr>
          </a:p>
        </p:txBody>
      </p:sp>
      <p:sp>
        <p:nvSpPr>
          <p:cNvPr id="22531" name="Rectangle 3"/>
          <p:cNvSpPr>
            <a:spLocks noGrp="1" noChangeArrowheads="1"/>
          </p:cNvSpPr>
          <p:nvPr>
            <p:ph type="body" sz="half" idx="1"/>
          </p:nvPr>
        </p:nvSpPr>
        <p:spPr>
          <a:xfrm>
            <a:off x="457200" y="1524000"/>
            <a:ext cx="4038600" cy="4525963"/>
          </a:xfrm>
        </p:spPr>
        <p:txBody>
          <a:bodyPr>
            <a:normAutofit fontScale="77500" lnSpcReduction="20000"/>
          </a:bodyPr>
          <a:lstStyle/>
          <a:p>
            <a:r>
              <a:rPr lang="en-US" sz="3600" dirty="0" smtClean="0"/>
              <a:t>Parks </a:t>
            </a:r>
          </a:p>
          <a:p>
            <a:r>
              <a:rPr lang="en-US" sz="3600" dirty="0" smtClean="0"/>
              <a:t>Hikes (localhikes.com)</a:t>
            </a:r>
          </a:p>
          <a:p>
            <a:r>
              <a:rPr lang="en-US" sz="3600" dirty="0" smtClean="0"/>
              <a:t>Gymnastics</a:t>
            </a:r>
          </a:p>
          <a:p>
            <a:r>
              <a:rPr lang="en-US" sz="3600" dirty="0" smtClean="0"/>
              <a:t>Tae Kwon Do</a:t>
            </a:r>
          </a:p>
          <a:p>
            <a:r>
              <a:rPr lang="en-US" sz="3600" dirty="0" smtClean="0"/>
              <a:t>Rigorous Sports</a:t>
            </a:r>
          </a:p>
          <a:p>
            <a:endParaRPr lang="en-US" sz="3600" dirty="0" smtClean="0"/>
          </a:p>
          <a:p>
            <a:pPr marL="0" indent="0">
              <a:buNone/>
            </a:pPr>
            <a:endParaRPr lang="en-US" sz="3600" dirty="0" smtClean="0"/>
          </a:p>
          <a:p>
            <a:pPr marL="0" indent="0" algn="ctr">
              <a:buNone/>
            </a:pPr>
            <a:r>
              <a:rPr lang="en-US" sz="4800" dirty="0" smtClean="0"/>
              <a:t>Family Participation</a:t>
            </a:r>
          </a:p>
        </p:txBody>
      </p:sp>
      <p:sp>
        <p:nvSpPr>
          <p:cNvPr id="2" name="Content Placeholder 1"/>
          <p:cNvSpPr>
            <a:spLocks noGrp="1"/>
          </p:cNvSpPr>
          <p:nvPr>
            <p:ph sz="quarter" idx="2"/>
          </p:nvPr>
        </p:nvSpPr>
        <p:spPr>
          <a:xfrm>
            <a:off x="4648200" y="1600200"/>
            <a:ext cx="4038600" cy="4648200"/>
          </a:xfrm>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36914"/>
            <a:ext cx="37719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183743"/>
            <a:ext cx="3086100" cy="2457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46886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marL="484632" indent="0" algn="ctr" fontAlgn="auto">
              <a:spcAft>
                <a:spcPts val="0"/>
              </a:spcAft>
              <a:defRPr/>
            </a:pPr>
            <a:r>
              <a:rPr lang="en-US" sz="5400" b="1" dirty="0" smtClean="0">
                <a:solidFill>
                  <a:srgbClr val="FFFF00"/>
                </a:solidFill>
              </a:rPr>
              <a:t>Physical Activity</a:t>
            </a:r>
            <a:endParaRPr lang="en-US" sz="5400" b="1" dirty="0">
              <a:solidFill>
                <a:srgbClr val="FFFF00"/>
              </a:solidFill>
            </a:endParaRPr>
          </a:p>
        </p:txBody>
      </p:sp>
      <p:sp>
        <p:nvSpPr>
          <p:cNvPr id="3" name="Content Placeholder 2"/>
          <p:cNvSpPr>
            <a:spLocks noGrp="1"/>
          </p:cNvSpPr>
          <p:nvPr>
            <p:ph idx="1"/>
          </p:nvPr>
        </p:nvSpPr>
        <p:spPr/>
        <p:txBody>
          <a:bodyPr>
            <a:normAutofit/>
          </a:bodyPr>
          <a:lstStyle/>
          <a:p>
            <a:pPr marL="0" indent="0" algn="ctr">
              <a:buNone/>
            </a:pPr>
            <a:endParaRPr lang="en-US" sz="6000" dirty="0" smtClean="0"/>
          </a:p>
          <a:p>
            <a:pPr marL="0" indent="0" algn="ctr">
              <a:buNone/>
            </a:pPr>
            <a:r>
              <a:rPr lang="en-US" sz="6000" dirty="0" smtClean="0"/>
              <a:t>ESSENTIAL</a:t>
            </a:r>
          </a:p>
          <a:p>
            <a:pPr marL="0" indent="0" algn="ctr">
              <a:buNone/>
            </a:pPr>
            <a:endParaRPr lang="en-US" sz="6000" dirty="0"/>
          </a:p>
          <a:p>
            <a:pPr marL="0" indent="0" algn="ctr">
              <a:buNone/>
            </a:pPr>
            <a:r>
              <a:rPr lang="en-US" sz="6000" dirty="0" smtClean="0"/>
              <a:t>For all of us…</a:t>
            </a:r>
            <a:endParaRPr lang="en-US" sz="6000" dirty="0"/>
          </a:p>
        </p:txBody>
      </p:sp>
    </p:spTree>
    <p:extLst>
      <p:ext uri="{BB962C8B-B14F-4D97-AF65-F5344CB8AC3E}">
        <p14:creationId xmlns:p14="http://schemas.microsoft.com/office/powerpoint/2010/main" val="33427372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Be The Advocate:  </a:t>
            </a:r>
            <a:br>
              <a:rPr lang="en-US" dirty="0" smtClean="0">
                <a:solidFill>
                  <a:srgbClr val="FFFF00"/>
                </a:solidFill>
              </a:rPr>
            </a:br>
            <a:r>
              <a:rPr lang="en-US" dirty="0" smtClean="0">
                <a:solidFill>
                  <a:srgbClr val="FFFF00"/>
                </a:solidFill>
              </a:rPr>
              <a:t>Schools/Camps/Residences</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Educate teachers, counselors, staff, physicians, aids, pediatricians and other medical professionals</a:t>
            </a:r>
          </a:p>
          <a:p>
            <a:endParaRPr lang="en-US" dirty="0" smtClean="0"/>
          </a:p>
          <a:p>
            <a:r>
              <a:rPr lang="en-US" dirty="0" smtClean="0"/>
              <a:t>Provide literature</a:t>
            </a:r>
          </a:p>
          <a:p>
            <a:endParaRPr lang="en-US" dirty="0" smtClean="0"/>
          </a:p>
          <a:p>
            <a:r>
              <a:rPr lang="en-US" dirty="0" smtClean="0"/>
              <a:t>Picture of son/daughter with diagnosis, what it means, emergency contact numbers (food allergic patients do same)</a:t>
            </a:r>
            <a:endParaRPr lang="en-US" dirty="0"/>
          </a:p>
        </p:txBody>
      </p:sp>
      <p:pic>
        <p:nvPicPr>
          <p:cNvPr id="21506" name="Picture 2" descr="Q:\140061.enu\MEDIA\CAGCAT10\j01833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6210" y="5240420"/>
            <a:ext cx="1370129" cy="122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25396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Soccer Snack Letter</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Dear Editor:</a:t>
            </a:r>
          </a:p>
          <a:p>
            <a:pPr marL="0" indent="0">
              <a:buNone/>
            </a:pPr>
            <a:r>
              <a:rPr lang="en-US" dirty="0"/>
              <a:t>Y</a:t>
            </a:r>
            <a:r>
              <a:rPr lang="en-US" dirty="0" smtClean="0"/>
              <a:t>outh </a:t>
            </a:r>
            <a:r>
              <a:rPr lang="en-US" dirty="0"/>
              <a:t>soccer season is in full force.  Along with shin guards and shiny uniforms our kids are getting snacks and plenty of them.  If the snacks were fresh fruit and water, I wouldn't be complaining.  Parents are complaining to me all over the country about other parents who are bringing </a:t>
            </a:r>
            <a:r>
              <a:rPr lang="en-US" b="1" dirty="0"/>
              <a:t>cupcakes, candy, donuts, </a:t>
            </a:r>
            <a:r>
              <a:rPr lang="en-US" b="1" dirty="0" smtClean="0"/>
              <a:t>brownies, chips </a:t>
            </a:r>
            <a:r>
              <a:rPr lang="en-US" b="1" dirty="0"/>
              <a:t>and sugar laden juices</a:t>
            </a:r>
            <a:r>
              <a:rPr lang="en-US" dirty="0"/>
              <a:t>.  Pumping our kids full of sugar after soccer is a </a:t>
            </a:r>
            <a:r>
              <a:rPr lang="en-US" u="sng" dirty="0"/>
              <a:t>physiologic mistake </a:t>
            </a:r>
            <a:r>
              <a:rPr lang="en-US" dirty="0"/>
              <a:t>and sends the wrong message to our kids about taking care of their bodies post exercise.    If snacks are to continue, all leagues should set a "fresh fruit and bring your own water policy" to stop our kids from refueling with loads of sugar.  Would you eat a cupcake after your 5 mile run?  I doubt it.  Then why are we feeding our kids this way?</a:t>
            </a:r>
          </a:p>
        </p:txBody>
      </p:sp>
    </p:spTree>
    <p:extLst>
      <p:ext uri="{BB962C8B-B14F-4D97-AF65-F5344CB8AC3E}">
        <p14:creationId xmlns:p14="http://schemas.microsoft.com/office/powerpoint/2010/main" val="11009602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Where do </a:t>
            </a:r>
            <a:r>
              <a:rPr lang="en-US" b="1" u="sng" dirty="0" smtClean="0">
                <a:solidFill>
                  <a:srgbClr val="FFFF00"/>
                </a:solidFill>
              </a:rPr>
              <a:t>CALORIES</a:t>
            </a:r>
            <a:r>
              <a:rPr lang="en-US" dirty="0" smtClean="0">
                <a:solidFill>
                  <a:srgbClr val="FFFF00"/>
                </a:solidFill>
              </a:rPr>
              <a:t> come from?</a:t>
            </a:r>
            <a:endParaRPr lang="en-US" dirty="0">
              <a:solidFill>
                <a:srgbClr val="FFFF00"/>
              </a:solidFill>
            </a:endParaRPr>
          </a:p>
        </p:txBody>
      </p:sp>
      <p:sp>
        <p:nvSpPr>
          <p:cNvPr id="3" name="Content Placeholder 2"/>
          <p:cNvSpPr>
            <a:spLocks noGrp="1"/>
          </p:cNvSpPr>
          <p:nvPr>
            <p:ph idx="1"/>
          </p:nvPr>
        </p:nvSpPr>
        <p:spPr/>
        <p:txBody>
          <a:bodyPr/>
          <a:lstStyle/>
          <a:p>
            <a:endParaRPr lang="en-US" dirty="0" smtClean="0"/>
          </a:p>
          <a:p>
            <a:r>
              <a:rPr lang="en-US" sz="6000" dirty="0" smtClean="0"/>
              <a:t>Carbohydrate</a:t>
            </a:r>
          </a:p>
          <a:p>
            <a:r>
              <a:rPr lang="en-US" sz="6000" dirty="0" smtClean="0"/>
              <a:t>Protein</a:t>
            </a:r>
          </a:p>
          <a:p>
            <a:r>
              <a:rPr lang="en-US" sz="6000" dirty="0" smtClean="0"/>
              <a:t>Fat</a:t>
            </a:r>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0370638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solidFill>
                  <a:srgbClr val="FFFF00"/>
                </a:solidFill>
              </a:rPr>
              <a:t>The Huffington Post</a:t>
            </a:r>
            <a:r>
              <a:rPr lang="en-US" i="1" dirty="0" smtClean="0">
                <a:solidFill>
                  <a:srgbClr val="FFFF00"/>
                </a:solidFill>
              </a:rPr>
              <a:t>:  </a:t>
            </a:r>
            <a:br>
              <a:rPr lang="en-US" i="1" dirty="0" smtClean="0">
                <a:solidFill>
                  <a:srgbClr val="FFFF00"/>
                </a:solidFill>
              </a:rPr>
            </a:br>
            <a:r>
              <a:rPr lang="en-US" i="1" dirty="0" smtClean="0">
                <a:solidFill>
                  <a:srgbClr val="FFFF00"/>
                </a:solidFill>
              </a:rPr>
              <a:t>Dear School Principals</a:t>
            </a:r>
            <a:endParaRPr lang="en-US" dirty="0">
              <a:solidFill>
                <a:srgbClr val="FFFF00"/>
              </a:solidFill>
            </a:endParaRPr>
          </a:p>
        </p:txBody>
      </p:sp>
      <p:sp>
        <p:nvSpPr>
          <p:cNvPr id="5" name="Content Placeholder 4"/>
          <p:cNvSpPr>
            <a:spLocks noGrp="1"/>
          </p:cNvSpPr>
          <p:nvPr>
            <p:ph idx="1"/>
          </p:nvPr>
        </p:nvSpPr>
        <p:spPr/>
        <p:txBody>
          <a:bodyPr>
            <a:noAutofit/>
          </a:bodyPr>
          <a:lstStyle/>
          <a:p>
            <a:endParaRPr lang="en-US" sz="2400" i="1" dirty="0" smtClean="0"/>
          </a:p>
          <a:p>
            <a:endParaRPr lang="en-US" sz="2400" i="1" dirty="0"/>
          </a:p>
          <a:p>
            <a:pPr marL="0" indent="0">
              <a:buNone/>
            </a:pPr>
            <a:endParaRPr lang="en-US" sz="2400" i="1" dirty="0" smtClean="0"/>
          </a:p>
          <a:p>
            <a:pPr marL="0" indent="0">
              <a:buNone/>
            </a:pPr>
            <a:r>
              <a:rPr lang="en-US" sz="2400" i="1" dirty="0" smtClean="0"/>
              <a:t>…I </a:t>
            </a:r>
            <a:r>
              <a:rPr lang="en-US" sz="2400" i="1" dirty="0"/>
              <a:t>am asking you to make two simple changes. First, set a non-caloric birthday celebration policy. Stickers, books and creative art projects can be just as celebratory as cupcakes, cookies and candy. In honor of student birthdays, ask them to donate their favorite book to the school library or gather input from all students in the classroom on a charitable donation in honor of birthdays. Second, you must ban food incentives for correct answers. Correct answers should add to a child's self-esteem, not their waistline. </a:t>
            </a:r>
            <a:r>
              <a:rPr lang="en-US" sz="2400" i="1" dirty="0" smtClean="0"/>
              <a:t> </a:t>
            </a:r>
            <a:endParaRPr lang="en-US" sz="2400" i="1" dirty="0"/>
          </a:p>
        </p:txBody>
      </p:sp>
      <p:pic>
        <p:nvPicPr>
          <p:cNvPr id="3" name="Picture 2" descr="iStock_000005357121Med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964" y="1475033"/>
            <a:ext cx="1838752" cy="1225834"/>
          </a:xfrm>
          <a:prstGeom prst="rect">
            <a:avLst/>
          </a:prstGeom>
        </p:spPr>
      </p:pic>
    </p:spTree>
    <p:extLst>
      <p:ext uri="{BB962C8B-B14F-4D97-AF65-F5344CB8AC3E}">
        <p14:creationId xmlns:p14="http://schemas.microsoft.com/office/powerpoint/2010/main" val="2616421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lstStyle/>
          <a:p>
            <a:pPr algn="ctr"/>
            <a:r>
              <a:rPr lang="en-US" sz="4800" b="1" dirty="0" smtClean="0">
                <a:solidFill>
                  <a:srgbClr val="FFFF00"/>
                </a:solidFill>
              </a:rPr>
              <a:t>Advice</a:t>
            </a:r>
            <a:endParaRPr lang="en-US" sz="4800" b="1" dirty="0">
              <a:solidFill>
                <a:srgbClr val="FFFF00"/>
              </a:solidFill>
            </a:endParaRPr>
          </a:p>
        </p:txBody>
      </p:sp>
      <p:sp>
        <p:nvSpPr>
          <p:cNvPr id="3" name="Content Placeholder 2"/>
          <p:cNvSpPr>
            <a:spLocks noGrp="1"/>
          </p:cNvSpPr>
          <p:nvPr>
            <p:ph idx="1"/>
          </p:nvPr>
        </p:nvSpPr>
        <p:spPr>
          <a:xfrm>
            <a:off x="609600" y="1600200"/>
            <a:ext cx="7924800" cy="4953000"/>
          </a:xfrm>
          <a:prstGeom prst="rect">
            <a:avLst/>
          </a:prstGeom>
        </p:spPr>
        <p:txBody>
          <a:bodyPr>
            <a:normAutofit fontScale="92500" lnSpcReduction="10000"/>
          </a:bodyPr>
          <a:lstStyle/>
          <a:p>
            <a:endParaRPr lang="en-US" sz="2400" dirty="0" smtClean="0"/>
          </a:p>
          <a:p>
            <a:r>
              <a:rPr lang="en-US" sz="2400" dirty="0" smtClean="0"/>
              <a:t>Structure meals/snack times</a:t>
            </a:r>
          </a:p>
          <a:p>
            <a:r>
              <a:rPr lang="en-US" sz="2400" dirty="0" smtClean="0"/>
              <a:t>Plan meals</a:t>
            </a:r>
          </a:p>
          <a:p>
            <a:r>
              <a:rPr lang="en-US" sz="2400" dirty="0"/>
              <a:t>Balance of CHO, PRO, FAT</a:t>
            </a:r>
          </a:p>
          <a:p>
            <a:r>
              <a:rPr lang="en-US" sz="2400" dirty="0" smtClean="0"/>
              <a:t>Cook meals with fresh foods</a:t>
            </a:r>
          </a:p>
          <a:p>
            <a:r>
              <a:rPr lang="en-US" sz="2400" dirty="0"/>
              <a:t>Visit Farmer’s </a:t>
            </a:r>
            <a:r>
              <a:rPr lang="en-US" sz="2400" dirty="0" smtClean="0"/>
              <a:t>Markets</a:t>
            </a:r>
          </a:p>
          <a:p>
            <a:r>
              <a:rPr lang="en-US" sz="2400" dirty="0" smtClean="0"/>
              <a:t>Shop the perimeter of the grocery store </a:t>
            </a:r>
          </a:p>
          <a:p>
            <a:r>
              <a:rPr lang="en-US" sz="2400" dirty="0"/>
              <a:t>Read food labels </a:t>
            </a:r>
            <a:r>
              <a:rPr lang="en-US" sz="2400" dirty="0" smtClean="0"/>
              <a:t>closely</a:t>
            </a:r>
            <a:endParaRPr lang="en-US" sz="2400" dirty="0"/>
          </a:p>
          <a:p>
            <a:r>
              <a:rPr lang="en-US" sz="2400" dirty="0" smtClean="0"/>
              <a:t>Limit </a:t>
            </a:r>
            <a:r>
              <a:rPr lang="en-US" sz="2400" dirty="0"/>
              <a:t>sugar intake</a:t>
            </a:r>
          </a:p>
          <a:p>
            <a:r>
              <a:rPr lang="en-US" sz="2400" dirty="0" smtClean="0"/>
              <a:t>No juice, soda, sport drinks, etc. </a:t>
            </a:r>
          </a:p>
          <a:p>
            <a:r>
              <a:rPr lang="en-US" sz="2400" dirty="0" err="1" smtClean="0"/>
              <a:t>Supplements</a:t>
            </a:r>
            <a:r>
              <a:rPr lang="en-US" sz="2400" dirty="0" err="1" smtClean="0">
                <a:sym typeface="Wingdings"/>
              </a:rPr>
              <a:t></a:t>
            </a:r>
            <a:r>
              <a:rPr lang="en-US" sz="2400" dirty="0" err="1" smtClean="0"/>
              <a:t>ask</a:t>
            </a:r>
            <a:r>
              <a:rPr lang="en-US" sz="2400" dirty="0" smtClean="0"/>
              <a:t> physicians</a:t>
            </a:r>
          </a:p>
          <a:p>
            <a:r>
              <a:rPr lang="en-US" sz="2400" u="sng" dirty="0" smtClean="0"/>
              <a:t>Intensive</a:t>
            </a:r>
            <a:r>
              <a:rPr lang="en-US" sz="2400" dirty="0" smtClean="0"/>
              <a:t>, frequent physical activity</a:t>
            </a:r>
          </a:p>
          <a:p>
            <a:r>
              <a:rPr lang="en-US" sz="2400" dirty="0" smtClean="0"/>
              <a:t>Be an advocate</a:t>
            </a:r>
            <a:endParaRPr lang="en-US" sz="2400" dirty="0"/>
          </a:p>
          <a:p>
            <a:pPr lvl="1"/>
            <a:endParaRPr lang="en-US" dirty="0" smtClean="0"/>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0" y="1265766"/>
            <a:ext cx="2438098" cy="251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88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p:cTn id="7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9" dur="500"/>
                                        <p:tgtEl>
                                          <p:spTgt spid="3">
                                            <p:txEl>
                                              <p:pRg st="11" end="1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 calcmode="lin" valueType="num">
                                      <p:cBhvr>
                                        <p:cTn id="84"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8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solidFill>
                  <a:srgbClr val="FFFF00"/>
                </a:solidFill>
                <a:latin typeface="+mn-lt"/>
              </a:rPr>
              <a:t>Follow Me…</a:t>
            </a:r>
            <a:endParaRPr lang="en-US" sz="6600" dirty="0">
              <a:solidFill>
                <a:srgbClr val="FFFF00"/>
              </a:solidFill>
              <a:latin typeface="+mn-lt"/>
            </a:endParaRPr>
          </a:p>
        </p:txBody>
      </p:sp>
      <p:pic>
        <p:nvPicPr>
          <p:cNvPr id="2050" name="Picture 2" descr="http://breakdrink.com/wp-content/uploads/2010/12/twitter_logo_300x300.jp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933452" y="2952751"/>
            <a:ext cx="2002102" cy="2002102"/>
          </a:xfrm>
        </p:spPr>
      </p:pic>
      <p:sp>
        <p:nvSpPr>
          <p:cNvPr id="8" name="Text Placeholder 7"/>
          <p:cNvSpPr>
            <a:spLocks noGrp="1"/>
          </p:cNvSpPr>
          <p:nvPr>
            <p:ph sz="half" idx="2"/>
          </p:nvPr>
        </p:nvSpPr>
        <p:spPr>
          <a:xfrm>
            <a:off x="4191000" y="1722437"/>
            <a:ext cx="4495800" cy="4525963"/>
          </a:xfrm>
        </p:spPr>
        <p:txBody>
          <a:bodyPr>
            <a:noAutofit/>
          </a:bodyPr>
          <a:lstStyle/>
          <a:p>
            <a:pPr algn="ctr"/>
            <a:endParaRPr lang="en-US" sz="3200" b="1" dirty="0" smtClean="0">
              <a:solidFill>
                <a:srgbClr val="FFFF00"/>
              </a:solidFill>
            </a:endParaRPr>
          </a:p>
          <a:p>
            <a:pPr marL="64008" indent="0" algn="ctr">
              <a:buNone/>
            </a:pPr>
            <a:r>
              <a:rPr lang="en-US" sz="3200" b="1" dirty="0" smtClean="0">
                <a:solidFill>
                  <a:srgbClr val="FFFF00"/>
                </a:solidFill>
              </a:rPr>
              <a:t> </a:t>
            </a:r>
            <a:r>
              <a:rPr lang="en-US" sz="4000" b="1" dirty="0" smtClean="0">
                <a:solidFill>
                  <a:srgbClr val="FFFF00"/>
                </a:solidFill>
              </a:rPr>
              <a:t>Feeding        Philosophies</a:t>
            </a:r>
            <a:endParaRPr lang="en-US" sz="4000" b="1" dirty="0">
              <a:solidFill>
                <a:srgbClr val="FFFF00"/>
              </a:solidFill>
            </a:endParaRPr>
          </a:p>
        </p:txBody>
      </p:sp>
      <p:sp>
        <p:nvSpPr>
          <p:cNvPr id="9" name="Text Placeholder 8"/>
          <p:cNvSpPr>
            <a:spLocks noGrp="1"/>
          </p:cNvSpPr>
          <p:nvPr>
            <p:ph type="body" sz="quarter" idx="4294967295"/>
          </p:nvPr>
        </p:nvSpPr>
        <p:spPr>
          <a:xfrm>
            <a:off x="0" y="1722438"/>
            <a:ext cx="3630613" cy="868362"/>
          </a:xfrm>
        </p:spPr>
        <p:txBody>
          <a:bodyPr>
            <a:normAutofit/>
          </a:bodyPr>
          <a:lstStyle/>
          <a:p>
            <a:pPr marL="64008" indent="0" algn="ctr">
              <a:buNone/>
            </a:pPr>
            <a:r>
              <a:rPr lang="en-US" sz="4000" b="1" dirty="0" smtClean="0">
                <a:solidFill>
                  <a:srgbClr val="FFFF00"/>
                </a:solidFill>
              </a:rPr>
              <a:t>FeedPhilosophy</a:t>
            </a:r>
            <a:endParaRPr lang="en-US" sz="4000" b="1" dirty="0">
              <a:solidFill>
                <a:srgbClr val="FFFF00"/>
              </a:solidFill>
            </a:endParaRPr>
          </a:p>
        </p:txBody>
      </p:sp>
      <p:pic>
        <p:nvPicPr>
          <p:cNvPr id="2052" name="Picture 4" descr="http://www.sjsu.edu/ccll/pics/Facebook-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217" y="4171868"/>
            <a:ext cx="2108200" cy="210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48808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800" dirty="0" smtClean="0">
                <a:solidFill>
                  <a:srgbClr val="FFFF00"/>
                </a:solidFill>
              </a:rPr>
              <a:t>Thank you</a:t>
            </a:r>
            <a:r>
              <a:rPr lang="en-US" sz="4800" dirty="0">
                <a:solidFill>
                  <a:srgbClr val="FFFF00"/>
                </a:solidFill>
              </a:rPr>
              <a:t>!</a:t>
            </a:r>
          </a:p>
        </p:txBody>
      </p:sp>
      <p:sp>
        <p:nvSpPr>
          <p:cNvPr id="8" name="Content Placeholder 7"/>
          <p:cNvSpPr>
            <a:spLocks noGrp="1"/>
          </p:cNvSpPr>
          <p:nvPr>
            <p:ph idx="1"/>
          </p:nvPr>
        </p:nvSpPr>
        <p:spPr>
          <a:xfrm>
            <a:off x="1009443" y="1807361"/>
            <a:ext cx="7125112" cy="4669639"/>
          </a:xfrm>
          <a:prstGeom prst="rect">
            <a:avLst/>
          </a:prstGeom>
        </p:spPr>
        <p:txBody>
          <a:bodyPr>
            <a:normAutofit fontScale="92500" lnSpcReduction="20000"/>
          </a:bodyPr>
          <a:lstStyle/>
          <a:p>
            <a:pPr marL="0" indent="0" algn="ctr">
              <a:buNone/>
            </a:pPr>
            <a:r>
              <a:rPr lang="en-US" b="1" dirty="0" smtClean="0">
                <a:solidFill>
                  <a:schemeClr val="bg1"/>
                </a:solidFill>
              </a:rPr>
              <a:t/>
            </a:r>
            <a:br>
              <a:rPr lang="en-US" b="1" dirty="0" smtClean="0">
                <a:solidFill>
                  <a:schemeClr val="bg1"/>
                </a:solidFill>
              </a:rPr>
            </a:br>
            <a:endParaRPr lang="en-US" b="1" dirty="0" smtClean="0">
              <a:solidFill>
                <a:schemeClr val="bg1"/>
              </a:solidFill>
            </a:endParaRPr>
          </a:p>
          <a:p>
            <a:pPr marL="0" indent="0" algn="ctr">
              <a:buNone/>
            </a:pPr>
            <a:endParaRPr lang="en-US" b="1" dirty="0">
              <a:solidFill>
                <a:schemeClr val="bg1"/>
              </a:solidFill>
              <a:hlinkClick r:id="rId2"/>
            </a:endParaRPr>
          </a:p>
          <a:p>
            <a:pPr marL="0" indent="0" algn="ctr">
              <a:buNone/>
            </a:pPr>
            <a:endParaRPr lang="en-US" u="sng" dirty="0" smtClean="0"/>
          </a:p>
          <a:p>
            <a:pPr marL="0" indent="0" algn="ctr">
              <a:buNone/>
            </a:pPr>
            <a:endParaRPr lang="en-US" u="sng" dirty="0" smtClean="0"/>
          </a:p>
          <a:p>
            <a:pPr marL="0" indent="0" algn="ctr">
              <a:buNone/>
            </a:pPr>
            <a:endParaRPr lang="en-US" u="sng" dirty="0" smtClean="0"/>
          </a:p>
          <a:p>
            <a:pPr marL="0" indent="0" algn="ctr">
              <a:buNone/>
            </a:pPr>
            <a:endParaRPr lang="en-US" u="sng" dirty="0"/>
          </a:p>
          <a:p>
            <a:pPr marL="0" indent="0" algn="ctr">
              <a:buNone/>
            </a:pPr>
            <a:r>
              <a:rPr lang="en-US" b="1" u="sng" dirty="0" smtClean="0"/>
              <a:t>EMAIL</a:t>
            </a:r>
            <a:r>
              <a:rPr lang="en-US" b="1" dirty="0" smtClean="0"/>
              <a:t>:  </a:t>
            </a:r>
            <a:r>
              <a:rPr lang="en-US" b="1" dirty="0" smtClean="0">
                <a:hlinkClick r:id="rId3"/>
              </a:rPr>
              <a:t>melanie@melaniesilverman.com</a:t>
            </a:r>
            <a:endParaRPr lang="en-US" b="1" dirty="0" smtClean="0"/>
          </a:p>
          <a:p>
            <a:pPr marL="0" indent="0" algn="ctr">
              <a:buNone/>
            </a:pPr>
            <a:r>
              <a:rPr lang="en-US" b="1" u="sng" dirty="0" smtClean="0"/>
              <a:t>OFFICE</a:t>
            </a:r>
            <a:r>
              <a:rPr lang="en-US" b="1" dirty="0" smtClean="0"/>
              <a:t>:  949.607.8248</a:t>
            </a:r>
          </a:p>
          <a:p>
            <a:pPr marL="0" indent="0" algn="ctr">
              <a:buNone/>
            </a:pPr>
            <a:r>
              <a:rPr lang="en-US" b="1" dirty="0" smtClean="0"/>
              <a:t>Melanie R. Silverman MS, RD, IBCLC</a:t>
            </a:r>
          </a:p>
        </p:txBody>
      </p:sp>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0424" y="2231424"/>
            <a:ext cx="3267781" cy="162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181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FF00"/>
                </a:solidFill>
              </a:rPr>
              <a:t>Carbohydrates (CHO)</a:t>
            </a:r>
            <a:endParaRPr lang="en-US" dirty="0">
              <a:solidFill>
                <a:srgbClr val="FFFF00"/>
              </a:solidFill>
            </a:endParaRPr>
          </a:p>
        </p:txBody>
      </p:sp>
      <p:sp>
        <p:nvSpPr>
          <p:cNvPr id="6" name="Content Placeholder 5"/>
          <p:cNvSpPr>
            <a:spLocks noGrp="1"/>
          </p:cNvSpPr>
          <p:nvPr>
            <p:ph idx="1"/>
          </p:nvPr>
        </p:nvSpPr>
        <p:spPr>
          <a:xfrm>
            <a:off x="152400" y="1524000"/>
            <a:ext cx="8229600" cy="4525963"/>
          </a:xfrm>
        </p:spPr>
        <p:txBody>
          <a:bodyPr/>
          <a:lstStyle/>
          <a:p>
            <a:endParaRPr lang="en-US" dirty="0" smtClean="0"/>
          </a:p>
          <a:p>
            <a:endParaRPr lang="en-US" dirty="0"/>
          </a:p>
          <a:p>
            <a:endParaRPr lang="en-US" dirty="0"/>
          </a:p>
        </p:txBody>
      </p:sp>
      <p:pic>
        <p:nvPicPr>
          <p:cNvPr id="5125" name="Picture 5" descr="C:\Users\Melanie\AppData\Local\Microsoft\Windows\Temporary Internet Files\Content.IE5\W8O81YT2\MP90043878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447800"/>
            <a:ext cx="341376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Melanie\AppData\Local\Microsoft\Windows\Temporary Internet Files\Content.IE5\FEIRVS2C\MP90017795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36576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Melanie\AppData\Local\Microsoft\Windows\Temporary Internet Files\Content.IE5\FQDQZNSQ\MP90017795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191000"/>
            <a:ext cx="2667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8954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Protein (PRO)</a:t>
            </a:r>
            <a:endParaRPr lang="en-US" b="1" dirty="0">
              <a:solidFill>
                <a:srgbClr val="FFFF00"/>
              </a:solidFill>
            </a:endParaRPr>
          </a:p>
        </p:txBody>
      </p:sp>
      <p:sp>
        <p:nvSpPr>
          <p:cNvPr id="3" name="Content Placeholder 2"/>
          <p:cNvSpPr>
            <a:spLocks noGrp="1"/>
          </p:cNvSpPr>
          <p:nvPr>
            <p:ph idx="1"/>
          </p:nvPr>
        </p:nvSpPr>
        <p:spPr/>
        <p:txBody>
          <a:bodyPr/>
          <a:lstStyle/>
          <a:p>
            <a:endParaRPr lang="en-US" dirty="0"/>
          </a:p>
        </p:txBody>
      </p:sp>
      <p:pic>
        <p:nvPicPr>
          <p:cNvPr id="6150" name="Picture 6" descr="C:\Users\Melanie\AppData\Local\Microsoft\Windows\Temporary Internet Files\Content.IE5\FQDQZNSQ\MP9004035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1639372"/>
            <a:ext cx="3124200" cy="208198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Melanie\AppData\Local\Microsoft\Windows\Temporary Internet Files\Content.IE5\SXWMS8DS\MP9002277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2372010"/>
            <a:ext cx="2209800" cy="288578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Melanie\AppData\Local\Microsoft\Windows\Temporary Internet Files\Content.IE5\W8O81YT2\MP90044244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2363" y="1794540"/>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C:\Users\Melanie\AppData\Local\Microsoft\Windows\Temporary Internet Files\Content.IE5\SXWMS8DS\MP90017795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027730"/>
            <a:ext cx="3048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C:\Users\Melanie\AppData\Local\Microsoft\Windows\Temporary Internet Files\Content.IE5\FQDQZNSQ\MP90044851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8248" y="4057035"/>
            <a:ext cx="2170431" cy="197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9329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TotalTime>
  <Words>2072</Words>
  <Application>Microsoft Macintosh PowerPoint</Application>
  <PresentationFormat>On-screen Show (4:3)</PresentationFormat>
  <Paragraphs>530</Paragraphs>
  <Slides>73</Slides>
  <Notes>4</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Black</vt:lpstr>
      <vt:lpstr> Melanie Silverman MS, RD, IBCLC Registered Dietitian Lactation Consultant </vt:lpstr>
      <vt:lpstr>        www.melaniesilverman.com </vt:lpstr>
      <vt:lpstr> Services I Offer….</vt:lpstr>
      <vt:lpstr>Objectives </vt:lpstr>
      <vt:lpstr>Nutrition 101</vt:lpstr>
      <vt:lpstr>Calories</vt:lpstr>
      <vt:lpstr>Where do CALORIES come from?</vt:lpstr>
      <vt:lpstr>Carbohydrates (CHO)</vt:lpstr>
      <vt:lpstr>Protein (PRO)</vt:lpstr>
      <vt:lpstr>Fat (Fat)</vt:lpstr>
      <vt:lpstr> Combination Foods</vt:lpstr>
      <vt:lpstr>What Do They Do?</vt:lpstr>
      <vt:lpstr>PowerPoint Presentation</vt:lpstr>
      <vt:lpstr>PowerPoint Presentation</vt:lpstr>
      <vt:lpstr>Prader-Willi Food Pyramid</vt:lpstr>
      <vt:lpstr>My Plate</vt:lpstr>
      <vt:lpstr>  PWS Plate?</vt:lpstr>
      <vt:lpstr>GOOD Carbs vs. BAD Carbs</vt:lpstr>
      <vt:lpstr>Calorie Percentages</vt:lpstr>
      <vt:lpstr>Current Calorie Percentages In America</vt:lpstr>
      <vt:lpstr>PWS Research Study</vt:lpstr>
      <vt:lpstr>PWS Research Study</vt:lpstr>
      <vt:lpstr>Comparison</vt:lpstr>
      <vt:lpstr>Results</vt:lpstr>
      <vt:lpstr>Low Carb Diets</vt:lpstr>
      <vt:lpstr>Low Carb Diets</vt:lpstr>
      <vt:lpstr>“Diets Discussed on Facebook”</vt:lpstr>
      <vt:lpstr>Ketogenic Diet (KD)</vt:lpstr>
      <vt:lpstr>Ketogenic Diet (KD)</vt:lpstr>
      <vt:lpstr>Ketogenic Diet (KD)</vt:lpstr>
      <vt:lpstr>Risks/Problems with Ketogenic Diet</vt:lpstr>
      <vt:lpstr>Modified Atkins Diet (MAD)</vt:lpstr>
      <vt:lpstr>Modified Atkins Diet (MAD)</vt:lpstr>
      <vt:lpstr>MAD Diet</vt:lpstr>
      <vt:lpstr>MAD Diet</vt:lpstr>
      <vt:lpstr>Paleo Diet</vt:lpstr>
      <vt:lpstr>Paleo Diet</vt:lpstr>
      <vt:lpstr>Risks Of Low Carb Diets in PWS?</vt:lpstr>
      <vt:lpstr>What Do I Do?</vt:lpstr>
      <vt:lpstr>PowerPoint Presentation</vt:lpstr>
      <vt:lpstr>~45% CHO, 25% PRO, 30% FAT ~1000 calories per day~ </vt:lpstr>
      <vt:lpstr>PowerPoint Presentation</vt:lpstr>
      <vt:lpstr>Meal Makeovers</vt:lpstr>
      <vt:lpstr>Meal Makeovers</vt:lpstr>
      <vt:lpstr>Meal Makeovers</vt:lpstr>
      <vt:lpstr>Calorie Calculations</vt:lpstr>
      <vt:lpstr>Look at Fiber First….  </vt:lpstr>
      <vt:lpstr>PowerPoint Presentation</vt:lpstr>
      <vt:lpstr>Hydration</vt:lpstr>
      <vt:lpstr>Artificial Sweeteners</vt:lpstr>
      <vt:lpstr>Artificial Sweeteners</vt:lpstr>
      <vt:lpstr>Supplements</vt:lpstr>
      <vt:lpstr>More Supplements</vt:lpstr>
      <vt:lpstr>Best Food Sources of Supplements</vt:lpstr>
      <vt:lpstr>Supplements in PWS</vt:lpstr>
      <vt:lpstr>How To Feed</vt:lpstr>
      <vt:lpstr>Structure</vt:lpstr>
      <vt:lpstr>Structure:  MENUS</vt:lpstr>
      <vt:lpstr>Menu Planning</vt:lpstr>
      <vt:lpstr>Structure:  RULES</vt:lpstr>
      <vt:lpstr>“This Is Just What We Do”</vt:lpstr>
      <vt:lpstr>The Kitchen Table</vt:lpstr>
      <vt:lpstr>Helpful Hints in Feeding with PWS</vt:lpstr>
      <vt:lpstr>Principles of Food Security in PWS</vt:lpstr>
      <vt:lpstr>Ways to Achieve Food Security</vt:lpstr>
      <vt:lpstr>Physical Activity</vt:lpstr>
      <vt:lpstr>Physical Activity</vt:lpstr>
      <vt:lpstr>Be The Advocate:   Schools/Camps/Residences</vt:lpstr>
      <vt:lpstr>Soccer Snack Letter</vt:lpstr>
      <vt:lpstr>The Huffington Post:   Dear School Principals</vt:lpstr>
      <vt:lpstr>Advice</vt:lpstr>
      <vt:lpstr>Follow Me…</vt:lpstr>
      <vt:lpstr>Thank you!</vt:lpstr>
    </vt:vector>
  </TitlesOfParts>
  <Company>Feeding Philosophies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Melanie Silverman MS, RD, IBCLC Registered Dietitian Lactation Consultant </dc:title>
  <dc:creator>Melanie Silverman</dc:creator>
  <cp:lastModifiedBy>Melanie Silverman</cp:lastModifiedBy>
  <cp:revision>2</cp:revision>
  <dcterms:created xsi:type="dcterms:W3CDTF">2014-10-11T00:24:26Z</dcterms:created>
  <dcterms:modified xsi:type="dcterms:W3CDTF">2014-10-11T00:28:00Z</dcterms:modified>
</cp:coreProperties>
</file>